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handoutMasterIdLst>
    <p:handoutMasterId r:id="rId24"/>
  </p:handoutMasterIdLst>
  <p:sldIdLst>
    <p:sldId id="490" r:id="rId2"/>
    <p:sldId id="473" r:id="rId3"/>
    <p:sldId id="474" r:id="rId4"/>
    <p:sldId id="475" r:id="rId5"/>
    <p:sldId id="414" r:id="rId6"/>
    <p:sldId id="415" r:id="rId7"/>
    <p:sldId id="416" r:id="rId8"/>
    <p:sldId id="517" r:id="rId9"/>
    <p:sldId id="470" r:id="rId10"/>
    <p:sldId id="425" r:id="rId11"/>
    <p:sldId id="518" r:id="rId12"/>
    <p:sldId id="447" r:id="rId13"/>
    <p:sldId id="448" r:id="rId14"/>
    <p:sldId id="449" r:id="rId15"/>
    <p:sldId id="519" r:id="rId16"/>
    <p:sldId id="509" r:id="rId17"/>
    <p:sldId id="524" r:id="rId18"/>
    <p:sldId id="498" r:id="rId19"/>
    <p:sldId id="500" r:id="rId20"/>
    <p:sldId id="454" r:id="rId21"/>
    <p:sldId id="34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87B4"/>
    <a:srgbClr val="9E0000"/>
    <a:srgbClr val="990000"/>
    <a:srgbClr val="0099CC"/>
    <a:srgbClr val="000000"/>
    <a:srgbClr val="760000"/>
    <a:srgbClr val="8000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88AFA-2E3E-4254-A7DC-211F349F8E1B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1E776-1128-4A60-AEA8-02489C9ECD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76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76EBE-986D-4DB2-A275-8E1B11F62AE5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D39C4-AF9F-41D1-8371-B8A3EE02AB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50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استفاده از </a:t>
            </a:r>
            <a:r>
              <a:rPr lang="fa-IR" b="1" dirty="0" smtClean="0"/>
              <a:t>ارزیاب های قابل اعتمادتر </a:t>
            </a:r>
            <a:r>
              <a:rPr lang="fa-IR" dirty="0" smtClean="0"/>
              <a:t>به منظوربهبود میزان مفید بودن اطلاعات بدست آمده از این روش برای ارائه بازخورد به فراگیر و تصمیم گیری در مورد عملکرد وی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1D4B1-43BA-4B28-B498-C7521B55935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48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149C2-90B1-4D48-8F16-EC696395D32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2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A32B03-56F1-4DBA-B570-492DB54709F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en-US" sz="1800" dirty="0" smtClean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5153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3880-A76D-4DD2-B21E-6E8C1C639C5A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57D8-113C-4956-8419-0EB358D6B0AB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6BF0-8EBD-4397-B1F9-9B4A75455BA2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9925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6093307-245C-410E-ACA1-F3AA0D18528F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9925" y="6248400"/>
            <a:ext cx="1905000" cy="4572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fld id="{42A8EBD1-C604-41C0-B9DD-CB5AA89C1C47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84204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000" b="1" cap="none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Titr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228600" algn="l" rtl="0">
              <a:buClr>
                <a:srgbClr val="9E0000"/>
              </a:buClr>
              <a:buFont typeface="Wingdings" pitchFamily="2" charset="2"/>
              <a:buChar char="q"/>
              <a:defRPr sz="320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</a:defRPr>
            </a:lvl1pPr>
            <a:lvl2pPr marL="640080" indent="-228600" algn="l" rtl="0">
              <a:buClr>
                <a:srgbClr val="9E0000"/>
              </a:buClr>
              <a:buFont typeface="Wingdings" pitchFamily="2" charset="2"/>
              <a:buChar char="q"/>
              <a:defRPr sz="280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</a:defRPr>
            </a:lvl2pPr>
            <a:lvl3pPr marL="914400" indent="-228600" algn="l" rtl="0">
              <a:buClr>
                <a:srgbClr val="9E0000"/>
              </a:buClr>
              <a:buFont typeface="Wingdings" pitchFamily="2" charset="2"/>
              <a:buChar char="q"/>
              <a:defRPr sz="240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</a:defRPr>
            </a:lvl3pPr>
            <a:lvl4pPr marL="1280160" indent="-228600" algn="l" rtl="0">
              <a:buClr>
                <a:srgbClr val="9E0000"/>
              </a:buClr>
              <a:buFont typeface="Wingdings" pitchFamily="2" charset="2"/>
              <a:buChar char="q"/>
              <a:defRPr sz="200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</a:defRPr>
            </a:lvl4pPr>
            <a:lvl5pPr marL="1554480" indent="-228600" algn="l" rtl="0">
              <a:buClr>
                <a:srgbClr val="9E0000"/>
              </a:buClr>
              <a:buFont typeface="Wingdings" pitchFamily="2" charset="2"/>
              <a:buChar char="q"/>
              <a:defRPr sz="200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23436-AF31-422F-9ECC-FA0D5A28AC80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E99C-7DC2-48AC-AE64-43FFF1542AE2}" type="datetime1">
              <a:rPr lang="en-US" smtClean="0"/>
              <a:t>2/20/2025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A076-025D-4867-B2B6-CA40C928BDB3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588-EF71-4CBE-9209-9295F1E66263}" type="datetime1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7E14-2F7D-49A4-92CB-96F283575587}" type="datetime1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5685C-6AF0-4EAB-A207-29DBD7E914C9}" type="datetime1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43AD-9259-4E3A-A37A-76FB834DB964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5A85-2238-4ABB-95D6-758646091A42}" type="datetime1">
              <a:rPr lang="en-US" smtClean="0"/>
              <a:t>2/20/2025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FE9DB76-537B-435A-9C58-77C486012596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6" r:id="rId12"/>
  </p:sldLayoutIdLst>
  <p:transition spd="slow">
    <p:wipe dir="d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390256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 smtClean="0">
                <a:cs typeface="B Nazanin" panose="00000400000000000000" pitchFamily="2" charset="-78"/>
              </a:rPr>
              <a:t>امکان کاهش اثرات هاله ای و سایر خطاهای ذهنی </a:t>
            </a:r>
            <a:r>
              <a:rPr lang="fa-IR" sz="2400" dirty="0">
                <a:cs typeface="B Nazanin" panose="00000400000000000000" pitchFamily="2" charset="-78"/>
              </a:rPr>
              <a:t>با</a:t>
            </a:r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 افزایش تعداد ارزیاب ها</a:t>
            </a:r>
            <a:r>
              <a:rPr lang="fa-IR" sz="2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یا تعداد جلسات ارزیابی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 smtClean="0">
                <a:cs typeface="B Nazanin" panose="00000400000000000000" pitchFamily="2" charset="-78"/>
              </a:rPr>
              <a:t>استفاده از </a:t>
            </a:r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ارزیاب های با تجربه </a:t>
            </a:r>
            <a:r>
              <a:rPr lang="fa-IR" sz="2400" dirty="0">
                <a:cs typeface="B Nazanin" panose="00000400000000000000" pitchFamily="2" charset="-78"/>
              </a:rPr>
              <a:t>و</a:t>
            </a:r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 قابل اعتمادتر </a:t>
            </a:r>
            <a:r>
              <a:rPr lang="fa-IR" sz="2400" dirty="0" smtClean="0">
                <a:cs typeface="B Nazanin" panose="00000400000000000000" pitchFamily="2" charset="-78"/>
              </a:rPr>
              <a:t>به منظور بهبود میزان مفید بودن اطلاعات بدست آمده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  <a:buSzPct val="80000"/>
            </a:pPr>
            <a:r>
              <a:rPr lang="fa-IR" sz="2400" dirty="0">
                <a:cs typeface="B Nazanin" panose="00000400000000000000" pitchFamily="2" charset="-78"/>
              </a:rPr>
              <a:t>استفاده از فرمهای بدون محور در مقایسه با فرمهای محور بندی شده موجب توجه بیشتر به </a:t>
            </a:r>
            <a:r>
              <a:rPr lang="fa-IR" sz="2400" dirty="0">
                <a:solidFill>
                  <a:srgbClr val="C00000"/>
                </a:solidFill>
                <a:cs typeface="B Nazanin" panose="00000400000000000000" pitchFamily="2" charset="-78"/>
              </a:rPr>
              <a:t>مهارتهای عملی </a:t>
            </a:r>
            <a:r>
              <a:rPr lang="fa-IR" sz="2400" dirty="0">
                <a:cs typeface="B Nazanin" panose="00000400000000000000" pitchFamily="2" charset="-78"/>
              </a:rPr>
              <a:t>و غافل شدن از </a:t>
            </a:r>
            <a:r>
              <a:rPr lang="fa-IR" sz="2400" dirty="0">
                <a:solidFill>
                  <a:srgbClr val="C00000"/>
                </a:solidFill>
                <a:cs typeface="B Nazanin" panose="00000400000000000000" pitchFamily="2" charset="-78"/>
              </a:rPr>
              <a:t>سایر توانمندی ها </a:t>
            </a:r>
            <a:r>
              <a:rPr lang="fa-IR" sz="2400" dirty="0">
                <a:cs typeface="B Nazanin" panose="00000400000000000000" pitchFamily="2" charset="-78"/>
              </a:rPr>
              <a:t>از جمله توانایی برقراری ارتباط و ... می شود.</a:t>
            </a:r>
          </a:p>
          <a:p>
            <a:pPr marL="114300" indent="0" algn="just" rtl="1">
              <a:lnSpc>
                <a:spcPct val="150000"/>
              </a:lnSpc>
              <a:buClr>
                <a:srgbClr val="C00000"/>
              </a:buClr>
              <a:buSzPct val="80000"/>
              <a:buNone/>
            </a:pPr>
            <a:endParaRPr lang="fa-IR" sz="2400" dirty="0" smtClean="0">
              <a:cs typeface="B Nazanin" panose="00000400000000000000" pitchFamily="2" charset="-7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58416" y="501365"/>
            <a:ext cx="7427168" cy="1066800"/>
          </a:xfrm>
        </p:spPr>
        <p:txBody>
          <a:bodyPr>
            <a:normAutofit/>
          </a:bodyPr>
          <a:lstStyle/>
          <a:p>
            <a:pPr rtl="1"/>
            <a:r>
              <a:rPr lang="fa-IR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نکات مهم در ارزیابی کلی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1B32-4BD8-4676-ABB4-326E1E1EDF26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0784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27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 pitchFamily="34" charset="0"/>
              </a:rPr>
              <a:t>Mini-CEX</a:t>
            </a:r>
            <a:r>
              <a:rPr lang="fa-IR" dirty="0"/>
              <a:t>ویژگی های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06388" algn="r" rtl="1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fa-IR" sz="2400" dirty="0" smtClean="0">
                <a:cs typeface="B Nazanin" panose="00000400000000000000" pitchFamily="2" charset="-78"/>
              </a:rPr>
              <a:t>از قدیمی ترین روش های ارزیابی مبتنی بر محل کار است</a:t>
            </a:r>
          </a:p>
          <a:p>
            <a:pPr indent="-306388" algn="r" rtl="1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fa-IR" sz="2400" dirty="0" smtClean="0">
                <a:cs typeface="B Nazanin" panose="00000400000000000000" pitchFamily="2" charset="-78"/>
              </a:rPr>
              <a:t>بیمار واقعی و محیط واقعی: </a:t>
            </a:r>
            <a:r>
              <a:rPr lang="ar-SA" sz="2400" dirty="0" smtClean="0">
                <a:cs typeface="B Nazanin" panose="00000400000000000000" pitchFamily="2" charset="-78"/>
              </a:rPr>
              <a:t>بيمارستان،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ar-SA" sz="2400" dirty="0" smtClean="0">
                <a:cs typeface="B Nazanin" panose="00000400000000000000" pitchFamily="2" charset="-78"/>
              </a:rPr>
              <a:t>درمانگاه سرپايي</a:t>
            </a:r>
            <a:r>
              <a:rPr lang="fa-IR" sz="2400" dirty="0" smtClean="0">
                <a:cs typeface="B Nazanin" panose="00000400000000000000" pitchFamily="2" charset="-78"/>
              </a:rPr>
              <a:t>، </a:t>
            </a:r>
            <a:r>
              <a:rPr lang="ar-SA" sz="2400" dirty="0" smtClean="0">
                <a:cs typeface="B Nazanin" panose="00000400000000000000" pitchFamily="2" charset="-78"/>
              </a:rPr>
              <a:t>اورژانس</a:t>
            </a:r>
            <a:endParaRPr lang="fa-IR" sz="2400" dirty="0" smtClean="0">
              <a:cs typeface="B Nazanin" panose="00000400000000000000" pitchFamily="2" charset="-78"/>
            </a:endParaRPr>
          </a:p>
          <a:p>
            <a:pPr indent="-306388" algn="r" rtl="1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fa-IR" sz="2400" dirty="0" smtClean="0">
                <a:cs typeface="B Nazanin" panose="00000400000000000000" pitchFamily="2" charset="-78"/>
              </a:rPr>
              <a:t>مهارت های بالینی، </a:t>
            </a:r>
            <a:r>
              <a:rPr lang="ar-SA" sz="2400" dirty="0" smtClean="0">
                <a:cs typeface="B Nazanin" panose="00000400000000000000" pitchFamily="2" charset="-78"/>
              </a:rPr>
              <a:t>تعامل </a:t>
            </a:r>
            <a:r>
              <a:rPr lang="fa-IR" sz="2400" dirty="0" smtClean="0">
                <a:cs typeface="B Nazanin" panose="00000400000000000000" pitchFamily="2" charset="-78"/>
              </a:rPr>
              <a:t>فراگیر </a:t>
            </a:r>
            <a:r>
              <a:rPr lang="ar-SA" sz="2400" dirty="0" smtClean="0">
                <a:cs typeface="B Nazanin" panose="00000400000000000000" pitchFamily="2" charset="-78"/>
              </a:rPr>
              <a:t>با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ar-SA" sz="2400" dirty="0" smtClean="0">
                <a:cs typeface="B Nazanin" panose="00000400000000000000" pitchFamily="2" charset="-78"/>
              </a:rPr>
              <a:t>بيمار</a:t>
            </a:r>
            <a:r>
              <a:rPr lang="fa-IR" sz="2400" dirty="0" smtClean="0">
                <a:cs typeface="B Nazanin" panose="00000400000000000000" pitchFamily="2" charset="-78"/>
              </a:rPr>
              <a:t>، </a:t>
            </a:r>
            <a:r>
              <a:rPr lang="ar-SA" sz="2400" dirty="0" smtClean="0">
                <a:cs typeface="B Nazanin" panose="00000400000000000000" pitchFamily="2" charset="-78"/>
              </a:rPr>
              <a:t>شرح حال</a:t>
            </a:r>
            <a:r>
              <a:rPr lang="fa-IR" sz="2400" dirty="0" smtClean="0">
                <a:cs typeface="B Nazanin" panose="00000400000000000000" pitchFamily="2" charset="-78"/>
              </a:rPr>
              <a:t>، </a:t>
            </a:r>
            <a:r>
              <a:rPr lang="ar-SA" sz="2400" dirty="0" smtClean="0">
                <a:cs typeface="B Nazanin" panose="00000400000000000000" pitchFamily="2" charset="-78"/>
              </a:rPr>
              <a:t>معاينه</a:t>
            </a:r>
            <a:r>
              <a:rPr lang="fa-IR" sz="2400" dirty="0" smtClean="0">
                <a:cs typeface="B Nazanin" panose="00000400000000000000" pitchFamily="2" charset="-78"/>
              </a:rPr>
              <a:t>، </a:t>
            </a:r>
            <a:r>
              <a:rPr lang="ar-SA" sz="2400" dirty="0" smtClean="0">
                <a:cs typeface="B Nazanin" panose="00000400000000000000" pitchFamily="2" charset="-78"/>
              </a:rPr>
              <a:t>تشخيص و برنامه درماني</a:t>
            </a:r>
            <a:r>
              <a:rPr lang="fa-IR" sz="2400" dirty="0" smtClean="0">
                <a:cs typeface="B Nazanin" panose="00000400000000000000" pitchFamily="2" charset="-78"/>
              </a:rPr>
              <a:t>، تعهد حرفه ای</a:t>
            </a:r>
            <a:r>
              <a:rPr lang="ar-SA" sz="2400" dirty="0" smtClean="0">
                <a:cs typeface="B Nazanin" panose="00000400000000000000" pitchFamily="2" charset="-78"/>
              </a:rPr>
              <a:t> </a:t>
            </a:r>
            <a:endParaRPr lang="fa-IR" sz="2400" dirty="0" smtClean="0">
              <a:cs typeface="B Nazanin" panose="00000400000000000000" pitchFamily="2" charset="-78"/>
            </a:endParaRPr>
          </a:p>
          <a:p>
            <a:pPr lvl="0" indent="-306388" algn="r" rtl="1">
              <a:lnSpc>
                <a:spcPct val="150000"/>
              </a:lnSpc>
            </a:pPr>
            <a:r>
              <a:rPr lang="fa-IR" sz="2400" dirty="0">
                <a:solidFill>
                  <a:srgbClr val="000000">
                    <a:lumMod val="75000"/>
                    <a:lumOff val="25000"/>
                  </a:srgbClr>
                </a:solidFill>
                <a:cs typeface="B Nazanin" panose="00000400000000000000" pitchFamily="2" charset="-78"/>
              </a:rPr>
              <a:t>مشاهده </a:t>
            </a:r>
            <a:r>
              <a:rPr lang="fa-IR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B Nazanin" panose="00000400000000000000" pitchFamily="2" charset="-78"/>
              </a:rPr>
              <a:t>فراگیر </a:t>
            </a:r>
            <a:r>
              <a:rPr lang="fa-IR" sz="2400" dirty="0">
                <a:solidFill>
                  <a:srgbClr val="000000">
                    <a:lumMod val="75000"/>
                    <a:lumOff val="25000"/>
                  </a:srgbClr>
                </a:solidFill>
                <a:cs typeface="B Nazanin" panose="00000400000000000000" pitchFamily="2" charset="-78"/>
              </a:rPr>
              <a:t>و تکمیل </a:t>
            </a:r>
            <a:r>
              <a:rPr lang="fa-IR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B Nazanin" panose="00000400000000000000" pitchFamily="2" charset="-78"/>
              </a:rPr>
              <a:t>فرم</a:t>
            </a:r>
            <a:endParaRPr lang="fa-IR" sz="2400" dirty="0">
              <a:solidFill>
                <a:srgbClr val="000000">
                  <a:lumMod val="75000"/>
                  <a:lumOff val="25000"/>
                </a:srgbClr>
              </a:solidFill>
              <a:cs typeface="B Nazanin" panose="00000400000000000000" pitchFamily="2" charset="-78"/>
            </a:endParaRPr>
          </a:p>
          <a:p>
            <a:pPr lvl="0" indent="-306388" algn="r" rtl="1">
              <a:lnSpc>
                <a:spcPct val="150000"/>
              </a:lnSpc>
            </a:pPr>
            <a:r>
              <a:rPr lang="fa-IR" sz="2400" dirty="0">
                <a:solidFill>
                  <a:srgbClr val="000000">
                    <a:lumMod val="75000"/>
                    <a:lumOff val="25000"/>
                  </a:srgbClr>
                </a:solidFill>
                <a:cs typeface="B Nazanin" panose="00000400000000000000" pitchFamily="2" charset="-78"/>
              </a:rPr>
              <a:t>ارائه بازخورد عینی و </a:t>
            </a:r>
            <a:r>
              <a:rPr lang="fa-IR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B Nazanin" panose="00000400000000000000" pitchFamily="2" charset="-78"/>
              </a:rPr>
              <a:t>ساختارمند</a:t>
            </a:r>
            <a:endParaRPr lang="fa-IR" sz="2400" dirty="0">
              <a:solidFill>
                <a:srgbClr val="000000">
                  <a:lumMod val="75000"/>
                  <a:lumOff val="25000"/>
                </a:srgbClr>
              </a:solidFill>
              <a:cs typeface="B Nazanin" panose="000004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3431" y="5852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029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8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1B32-4BD8-4676-ABB4-326E1E1EDF26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a-IR" sz="3200" dirty="0" smtClean="0"/>
              <a:t>مزایا </a:t>
            </a:r>
            <a:r>
              <a:rPr lang="fa-IR" sz="3200" dirty="0"/>
              <a:t>و محدودیت </a:t>
            </a:r>
            <a:r>
              <a:rPr lang="fa-IR" sz="3200" dirty="0" smtClean="0"/>
              <a:t>ها</a:t>
            </a:r>
            <a:r>
              <a:rPr lang="en-US" sz="3200" dirty="0" smtClean="0"/>
              <a:t> / </a:t>
            </a:r>
            <a:r>
              <a:rPr lang="en-US" dirty="0">
                <a:cs typeface="Calibri" pitchFamily="34" charset="0"/>
              </a:rPr>
              <a:t>Mini-CEX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824536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مزایا</a:t>
            </a: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مشاهده مستقیم عملکرد فراگیر</a:t>
            </a: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آسان و کاربردی جهت ارزیابی فراگیر</a:t>
            </a: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امکان ارزیابی کلی از فراگیر وجود دارد</a:t>
            </a: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امکان ارائه بازخورد </a:t>
            </a:r>
          </a:p>
          <a:p>
            <a:pPr algn="r" rtl="1">
              <a:buNone/>
            </a:pPr>
            <a:r>
              <a:rPr lang="fa-I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محدودیت ها</a:t>
            </a:r>
          </a:p>
          <a:p>
            <a:pPr marL="624078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امکان ارزیابی تمام مهارت ها با یک بیمار امکان پذیر نیست</a:t>
            </a:r>
          </a:p>
          <a:p>
            <a:pPr marL="624078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روایی و پایایی کم</a:t>
            </a:r>
          </a:p>
          <a:p>
            <a:pPr marL="624078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نیاز به صرف زمان زیادی دارد</a:t>
            </a:r>
          </a:p>
          <a:p>
            <a:pPr algn="r" rtl="1">
              <a:buNone/>
            </a:pPr>
            <a:endParaRPr lang="en-US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2040" y="6148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951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990000"/>
                </a:solidFill>
              </a:rPr>
              <a:t>CBD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9712" y="4495800"/>
            <a:ext cx="614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990000"/>
                </a:solidFill>
              </a:rPr>
              <a:t>Case Based Discussion</a:t>
            </a:r>
            <a:endParaRPr lang="en-US" sz="3600" b="1" dirty="0">
              <a:solidFill>
                <a:srgbClr val="99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9222" y="6132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068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/>
              <a:t>CBD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 smtClean="0"/>
              <a:t>Oral Examination</a:t>
            </a:r>
          </a:p>
          <a:p>
            <a:pPr algn="ctr">
              <a:buNone/>
            </a:pPr>
            <a:r>
              <a:rPr lang="en-US" sz="4000" dirty="0" smtClean="0"/>
              <a:t>Case-Based Discussion</a:t>
            </a:r>
          </a:p>
          <a:p>
            <a:pPr algn="ctr">
              <a:buNone/>
            </a:pPr>
            <a:r>
              <a:rPr lang="en-US" sz="4000" dirty="0" smtClean="0"/>
              <a:t>Chart Stimulated Recall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8871" y="2460293"/>
            <a:ext cx="914400" cy="715089"/>
          </a:xfrm>
          <a:prstGeom prst="round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C00000"/>
                </a:solidFill>
                <a:cs typeface="B Nazanin" pitchFamily="2" charset="-78"/>
              </a:rPr>
              <a:t>UK</a:t>
            </a:r>
            <a:endParaRPr lang="fa-IR" sz="3600" b="1" dirty="0" smtClean="0">
              <a:solidFill>
                <a:srgbClr val="C00000"/>
              </a:solidFill>
              <a:cs typeface="B Nazanin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327783"/>
            <a:ext cx="1597742" cy="646986"/>
          </a:xfrm>
          <a:prstGeom prst="round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C00000"/>
                </a:solidFill>
                <a:cs typeface="B Nazanin" pitchFamily="2" charset="-78"/>
              </a:rPr>
              <a:t>USA</a:t>
            </a:r>
            <a:endParaRPr lang="fa-IR" sz="3200" b="1" dirty="0" smtClean="0">
              <a:solidFill>
                <a:srgbClr val="C00000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85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dirty="0" smtClean="0"/>
              <a:t>نحوه اجرا</a:t>
            </a:r>
            <a:endParaRPr lang="en-US" sz="4400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00808"/>
            <a:ext cx="8153400" cy="4928592"/>
          </a:xfrm>
        </p:spPr>
        <p:txBody>
          <a:bodyPr>
            <a:normAutofit/>
          </a:bodyPr>
          <a:lstStyle/>
          <a:p>
            <a:pPr algn="r" rtl="1" eaLnBrk="1" hangingPunct="1">
              <a:lnSpc>
                <a:spcPct val="150000"/>
              </a:lnSpc>
            </a:pPr>
            <a:r>
              <a:rPr lang="fa-IR" sz="2400" b="0" dirty="0" smtClean="0">
                <a:cs typeface="B Nazanin" pitchFamily="2" charset="-78"/>
              </a:rPr>
              <a:t>يك آزمون شفاهي استاندارد در قالب بررسي پرونده بيمار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sz="2400" b="0" dirty="0" smtClean="0">
                <a:cs typeface="B Nazanin" pitchFamily="2" charset="-78"/>
              </a:rPr>
              <a:t>مراقبت هايي كه براي بيمار انجام داده، علل درخواست آزمايش ها، تشخيص، تفسير يافته هاي باليني، برنامه هاي درماني، نحوه پی گیری، نحوه ثبت داده ها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sz="2400" b="0" dirty="0" smtClean="0">
                <a:cs typeface="B Nazanin" pitchFamily="2" charset="-78"/>
              </a:rPr>
              <a:t>بازخورد ساختارمند</a:t>
            </a:r>
          </a:p>
        </p:txBody>
      </p:sp>
      <p:pic>
        <p:nvPicPr>
          <p:cNvPr id="5" name="Picture 4" descr="intervie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4032029"/>
            <a:ext cx="2734072" cy="259737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3309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9405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1B32-4BD8-4676-ABB4-326E1E1EDF26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a-IR" sz="3200" dirty="0" smtClean="0"/>
              <a:t>مزایا </a:t>
            </a:r>
            <a:r>
              <a:rPr lang="fa-IR" sz="3200" dirty="0"/>
              <a:t>و محدودیت </a:t>
            </a:r>
            <a:r>
              <a:rPr lang="fa-IR" sz="3200" dirty="0" smtClean="0"/>
              <a:t>ها</a:t>
            </a:r>
            <a:r>
              <a:rPr lang="en-US" sz="3200" dirty="0" smtClean="0"/>
              <a:t> / </a:t>
            </a:r>
            <a:r>
              <a:rPr lang="en-US" dirty="0" smtClean="0">
                <a:cs typeface="Calibri" pitchFamily="34" charset="0"/>
              </a:rPr>
              <a:t>CBD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824536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مزایا</a:t>
            </a: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ارزيابي توانايي تصميم گيري باليني و كاربرد دانش پزشكي بر روی بيماران واقعي </a:t>
            </a: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قضاوت فرد خبره</a:t>
            </a: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اثر آموزشی بالا به علت دریافت بازخورد ساختارمند و پیشنهادات </a:t>
            </a: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هزینه پایین</a:t>
            </a:r>
          </a:p>
          <a:p>
            <a:pPr algn="r" rtl="1">
              <a:buNone/>
            </a:pPr>
            <a:r>
              <a:rPr lang="fa-I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محدودیت ها</a:t>
            </a:r>
          </a:p>
          <a:p>
            <a:pPr marL="624078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دشواری انتخاب بیماران مناسب</a:t>
            </a:r>
          </a:p>
          <a:p>
            <a:pPr marL="624078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دشواری تصمیم گیری خصوصا در ارزیابی های تراکمی</a:t>
            </a:r>
          </a:p>
          <a:p>
            <a:pPr marL="624078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زمان بر برای هیات علمی</a:t>
            </a:r>
          </a:p>
          <a:p>
            <a:pPr algn="r" rtl="1">
              <a:buNone/>
            </a:pPr>
            <a:endParaRPr lang="en-US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128" y="6020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0198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سوال؟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2564904"/>
            <a:ext cx="8229600" cy="232258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fa-IR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از کدامیک از روش های سنجش عملکرد </a:t>
            </a:r>
          </a:p>
          <a:p>
            <a:pPr algn="ctr">
              <a:lnSpc>
                <a:spcPct val="150000"/>
              </a:lnSpc>
              <a:buNone/>
            </a:pPr>
            <a:r>
              <a:rPr lang="fa-IR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استفاده کنیم؟</a:t>
            </a:r>
            <a:endParaRPr lang="en-US" sz="36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1B32-4BD8-4676-ABB4-326E1E1EDF26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4496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8414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228600" rtl="1">
              <a:lnSpc>
                <a:spcPct val="150000"/>
              </a:lnSpc>
              <a:spcBef>
                <a:spcPct val="20000"/>
              </a:spcBef>
            </a:pPr>
            <a:r>
              <a:rPr lang="fa-IR" sz="3600" b="1" cap="none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B Titr" pitchFamily="2" charset="-78"/>
              </a:rPr>
              <a:t>از </a:t>
            </a:r>
            <a:r>
              <a:rPr lang="fa-IR" sz="3600" b="1" cap="none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B Titr" pitchFamily="2" charset="-78"/>
              </a:rPr>
              <a:t>کدامیک از روش های سنجش </a:t>
            </a:r>
            <a:r>
              <a:rPr lang="fa-IR" sz="3600" b="1" cap="none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B Titr" pitchFamily="2" charset="-78"/>
              </a:rPr>
              <a:t>عملکرد</a:t>
            </a:r>
            <a:r>
              <a:rPr lang="en-US" sz="3600" b="1" cap="none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B Titr" pitchFamily="2" charset="-78"/>
              </a:rPr>
              <a:t> </a:t>
            </a:r>
            <a:r>
              <a:rPr lang="fa-IR" sz="3600" b="1" cap="none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B Titr" pitchFamily="2" charset="-78"/>
              </a:rPr>
              <a:t>استفاده </a:t>
            </a:r>
            <a:r>
              <a:rPr lang="fa-IR" sz="3600" b="1" cap="none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B Titr" pitchFamily="2" charset="-78"/>
              </a:rPr>
              <a:t>کنیم</a:t>
            </a:r>
            <a:r>
              <a:rPr lang="fa-IR" sz="3600" b="1" cap="none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B Titr" pitchFamily="2" charset="-78"/>
              </a:rPr>
              <a:t>؟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9512" y="2780928"/>
            <a:ext cx="878497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002060"/>
                </a:solidFill>
                <a:latin typeface="Calibri"/>
              </a:rPr>
              <a:t>Utility</a:t>
            </a:r>
            <a:r>
              <a:rPr lang="x-none" sz="4000" b="1" kern="0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x-none" sz="4000" b="1" kern="0" dirty="0" smtClean="0">
                <a:solidFill>
                  <a:prstClr val="black"/>
                </a:solidFill>
                <a:latin typeface="Calibri"/>
              </a:rPr>
              <a:t>=</a:t>
            </a:r>
            <a:r>
              <a:rPr lang="x-none" sz="4000" b="1" kern="0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x-none" sz="4000" b="1" kern="0" dirty="0" smtClean="0">
                <a:solidFill>
                  <a:srgbClr val="C00000"/>
                </a:solidFill>
                <a:latin typeface="Calibri"/>
              </a:rPr>
              <a:t>R</a:t>
            </a:r>
            <a:r>
              <a:rPr lang="x-none" sz="4000" kern="0" dirty="0" smtClean="0">
                <a:solidFill>
                  <a:srgbClr val="C00000"/>
                </a:solidFill>
                <a:latin typeface="Calibri"/>
              </a:rPr>
              <a:t>w</a:t>
            </a:r>
            <a:r>
              <a:rPr lang="x-none" sz="4000" b="1" kern="0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x-none" sz="4000" b="1" kern="0" dirty="0" smtClean="0">
                <a:solidFill>
                  <a:prstClr val="black"/>
                </a:solidFill>
                <a:latin typeface="Calibri"/>
              </a:rPr>
              <a:t>×</a:t>
            </a:r>
            <a:r>
              <a:rPr lang="x-none" sz="4000" b="1" kern="0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x-none" sz="4000" b="1" kern="0" dirty="0" smtClean="0">
                <a:solidFill>
                  <a:srgbClr val="C00000"/>
                </a:solidFill>
                <a:latin typeface="Calibri"/>
              </a:rPr>
              <a:t>V</a:t>
            </a:r>
            <a:r>
              <a:rPr lang="x-none" sz="4000" kern="0" dirty="0" smtClean="0">
                <a:solidFill>
                  <a:srgbClr val="C00000"/>
                </a:solidFill>
                <a:latin typeface="Calibri"/>
              </a:rPr>
              <a:t>w</a:t>
            </a:r>
            <a:r>
              <a:rPr lang="x-none" sz="4000" b="1" kern="0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x-none" sz="4000" b="1" kern="0" dirty="0" smtClean="0">
                <a:solidFill>
                  <a:prstClr val="black"/>
                </a:solidFill>
                <a:latin typeface="Calibri"/>
              </a:rPr>
              <a:t>×</a:t>
            </a:r>
            <a:r>
              <a:rPr lang="x-none" sz="4000" b="1" kern="0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x-none" sz="4000" b="1" kern="0" dirty="0" smtClean="0">
                <a:solidFill>
                  <a:srgbClr val="C00000"/>
                </a:solidFill>
                <a:latin typeface="Calibri"/>
              </a:rPr>
              <a:t>E</a:t>
            </a:r>
            <a:r>
              <a:rPr lang="x-none" sz="4000" kern="0" dirty="0" smtClean="0">
                <a:solidFill>
                  <a:srgbClr val="C00000"/>
                </a:solidFill>
                <a:latin typeface="Calibri"/>
              </a:rPr>
              <a:t>w</a:t>
            </a:r>
            <a:r>
              <a:rPr lang="x-none" sz="4000" b="1" kern="0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x-none" sz="4000" b="1" kern="0" dirty="0" smtClean="0">
                <a:solidFill>
                  <a:prstClr val="black"/>
                </a:solidFill>
                <a:latin typeface="Calibri"/>
              </a:rPr>
              <a:t>×</a:t>
            </a:r>
            <a:r>
              <a:rPr lang="x-none" sz="4000" b="1" kern="0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x-none" sz="4000" b="1" kern="0" dirty="0" smtClean="0">
                <a:solidFill>
                  <a:srgbClr val="C00000"/>
                </a:solidFill>
                <a:latin typeface="Calibri"/>
              </a:rPr>
              <a:t>A</a:t>
            </a:r>
            <a:r>
              <a:rPr lang="x-none" sz="4000" kern="0" dirty="0" smtClean="0">
                <a:solidFill>
                  <a:srgbClr val="C00000"/>
                </a:solidFill>
                <a:latin typeface="Calibri"/>
              </a:rPr>
              <a:t>w</a:t>
            </a:r>
            <a:r>
              <a:rPr lang="x-none" sz="4000" b="1" kern="0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x-none" sz="4000" b="1" kern="0" dirty="0">
                <a:solidFill>
                  <a:prstClr val="black"/>
                </a:solidFill>
                <a:latin typeface="Calibri"/>
              </a:rPr>
              <a:t>×</a:t>
            </a:r>
            <a:r>
              <a:rPr lang="x-none" sz="4000" b="1" kern="0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4000" b="1" kern="0" dirty="0" smtClean="0">
                <a:solidFill>
                  <a:srgbClr val="C00000"/>
                </a:solidFill>
                <a:latin typeface="Calibri"/>
              </a:rPr>
              <a:t>P</a:t>
            </a:r>
            <a:r>
              <a:rPr lang="x-none" sz="4000" kern="0" dirty="0" smtClean="0">
                <a:solidFill>
                  <a:srgbClr val="C00000"/>
                </a:solidFill>
                <a:latin typeface="Calibri"/>
              </a:rPr>
              <a:t>w</a:t>
            </a:r>
            <a:r>
              <a:rPr lang="x-none" sz="4000" b="1" kern="0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x-none" sz="4000" b="1" kern="0" dirty="0" smtClean="0">
                <a:solidFill>
                  <a:prstClr val="black"/>
                </a:solidFill>
                <a:latin typeface="Calibri"/>
              </a:rPr>
              <a:t>×</a:t>
            </a:r>
            <a:r>
              <a:rPr lang="x-none" sz="4000" b="1" kern="0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x-none" sz="4000" b="1" kern="0" dirty="0" smtClean="0">
                <a:solidFill>
                  <a:srgbClr val="C00000"/>
                </a:solidFill>
                <a:latin typeface="Calibri"/>
              </a:rPr>
              <a:t>C</a:t>
            </a:r>
            <a:r>
              <a:rPr lang="x-none" sz="4000" kern="0" dirty="0" smtClean="0">
                <a:solidFill>
                  <a:srgbClr val="C00000"/>
                </a:solidFill>
                <a:latin typeface="Calibri"/>
              </a:rPr>
              <a:t>w</a:t>
            </a:r>
            <a:endParaRPr lang="en-US" sz="4000" kern="0" dirty="0" smtClean="0">
              <a:solidFill>
                <a:srgbClr val="C00000"/>
              </a:solidFill>
              <a:latin typeface="Calibri"/>
            </a:endParaRPr>
          </a:p>
          <a:p>
            <a:pPr algn="ctr">
              <a:defRPr/>
            </a:pPr>
            <a:r>
              <a:rPr lang="en-US" sz="4000" b="1" kern="0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eliability</a:t>
            </a:r>
            <a:r>
              <a:rPr lang="x-none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×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alidity </a:t>
            </a:r>
            <a:r>
              <a:rPr lang="x-none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ducational impact </a:t>
            </a:r>
            <a:r>
              <a:rPr lang="x-none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cceptability</a:t>
            </a:r>
            <a:r>
              <a:rPr lang="x-none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×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racticability </a:t>
            </a:r>
            <a:r>
              <a:rPr lang="x-none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ost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effective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984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6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0" y="7146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r-AE">
              <a:solidFill>
                <a:prstClr val="black"/>
              </a:solidFill>
            </a:endParaRPr>
          </a:p>
        </p:txBody>
      </p:sp>
      <p:sp>
        <p:nvSpPr>
          <p:cNvPr id="11284" name="Text Box 18"/>
          <p:cNvSpPr txBox="1">
            <a:spLocks noChangeArrowheads="1"/>
          </p:cNvSpPr>
          <p:nvPr/>
        </p:nvSpPr>
        <p:spPr bwMode="auto">
          <a:xfrm>
            <a:off x="357158" y="2428868"/>
            <a:ext cx="13356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</a:t>
            </a:r>
          </a:p>
        </p:txBody>
      </p:sp>
      <p:sp>
        <p:nvSpPr>
          <p:cNvPr id="11285" name="Text Box 19"/>
          <p:cNvSpPr txBox="1">
            <a:spLocks noChangeArrowheads="1"/>
          </p:cNvSpPr>
          <p:nvPr/>
        </p:nvSpPr>
        <p:spPr bwMode="auto">
          <a:xfrm>
            <a:off x="214282" y="4214818"/>
            <a:ext cx="16834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Indirect</a:t>
            </a:r>
          </a:p>
        </p:txBody>
      </p:sp>
      <p:sp>
        <p:nvSpPr>
          <p:cNvPr id="11286" name="Text Box 20"/>
          <p:cNvSpPr txBox="1">
            <a:spLocks noChangeArrowheads="1"/>
          </p:cNvSpPr>
          <p:nvPr/>
        </p:nvSpPr>
        <p:spPr bwMode="auto">
          <a:xfrm>
            <a:off x="2143108" y="5286388"/>
            <a:ext cx="15183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Mediated</a:t>
            </a:r>
          </a:p>
        </p:txBody>
      </p:sp>
      <p:sp>
        <p:nvSpPr>
          <p:cNvPr id="11287" name="Text Box 21"/>
          <p:cNvSpPr txBox="1">
            <a:spLocks noChangeArrowheads="1"/>
          </p:cNvSpPr>
          <p:nvPr/>
        </p:nvSpPr>
        <p:spPr bwMode="auto">
          <a:xfrm>
            <a:off x="4429124" y="5357826"/>
            <a:ext cx="16546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Simulated</a:t>
            </a:r>
          </a:p>
        </p:txBody>
      </p:sp>
      <p:sp>
        <p:nvSpPr>
          <p:cNvPr id="6168" name="Text Box 22"/>
          <p:cNvSpPr txBox="1">
            <a:spLocks noChangeArrowheads="1"/>
          </p:cNvSpPr>
          <p:nvPr/>
        </p:nvSpPr>
        <p:spPr bwMode="auto">
          <a:xfrm>
            <a:off x="6786578" y="5357826"/>
            <a:ext cx="1741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Practice</a:t>
            </a:r>
          </a:p>
        </p:txBody>
      </p:sp>
      <p:sp>
        <p:nvSpPr>
          <p:cNvPr id="11289" name="Text Box 23"/>
          <p:cNvSpPr txBox="1">
            <a:spLocks noChangeArrowheads="1"/>
          </p:cNvSpPr>
          <p:nvPr/>
        </p:nvSpPr>
        <p:spPr bwMode="auto">
          <a:xfrm>
            <a:off x="1857356" y="2071678"/>
            <a:ext cx="224773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990000"/>
                </a:solidFill>
              </a:rPr>
              <a:t>Written </a:t>
            </a:r>
          </a:p>
          <a:p>
            <a:pPr algn="ctr"/>
            <a:r>
              <a:rPr lang="en-US" b="1" dirty="0">
                <a:solidFill>
                  <a:srgbClr val="990000"/>
                </a:solidFill>
              </a:rPr>
              <a:t>(</a:t>
            </a:r>
            <a:r>
              <a:rPr lang="en-US" b="1" dirty="0">
                <a:solidFill>
                  <a:srgbClr val="990000"/>
                </a:solidFill>
                <a:cs typeface="Times New Roman" pitchFamily="18" charset="0"/>
              </a:rPr>
              <a:t>P</a:t>
            </a:r>
            <a:r>
              <a:rPr lang="en-US" b="1" dirty="0">
                <a:solidFill>
                  <a:srgbClr val="990000"/>
                </a:solidFill>
              </a:rPr>
              <a:t>roblem </a:t>
            </a:r>
            <a:r>
              <a:rPr lang="en-US" b="1" dirty="0">
                <a:solidFill>
                  <a:srgbClr val="990000"/>
                </a:solidFill>
                <a:cs typeface="Times New Roman" pitchFamily="18" charset="0"/>
              </a:rPr>
              <a:t>B</a:t>
            </a:r>
            <a:r>
              <a:rPr lang="en-US" b="1" dirty="0">
                <a:solidFill>
                  <a:srgbClr val="990000"/>
                </a:solidFill>
              </a:rPr>
              <a:t>ased) </a:t>
            </a:r>
          </a:p>
          <a:p>
            <a:pPr algn="ctr"/>
            <a:r>
              <a:rPr lang="en-US" b="1" dirty="0">
                <a:solidFill>
                  <a:srgbClr val="990000"/>
                </a:solidFill>
              </a:rPr>
              <a:t>Orals</a:t>
            </a:r>
          </a:p>
        </p:txBody>
      </p:sp>
      <p:sp>
        <p:nvSpPr>
          <p:cNvPr id="11290" name="Text Box 24"/>
          <p:cNvSpPr txBox="1">
            <a:spLocks noChangeArrowheads="1"/>
          </p:cNvSpPr>
          <p:nvPr/>
        </p:nvSpPr>
        <p:spPr bwMode="auto">
          <a:xfrm>
            <a:off x="2189144" y="3884603"/>
            <a:ext cx="185018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990000"/>
                </a:solidFill>
              </a:rPr>
              <a:t>Written </a:t>
            </a:r>
          </a:p>
          <a:p>
            <a:pPr algn="ctr"/>
            <a:r>
              <a:rPr lang="en-US" sz="2000" b="1">
                <a:solidFill>
                  <a:srgbClr val="990000"/>
                </a:solidFill>
              </a:rPr>
              <a:t>(</a:t>
            </a:r>
            <a:r>
              <a:rPr lang="en-US" sz="2000" b="1">
                <a:solidFill>
                  <a:srgbClr val="990000"/>
                </a:solidFill>
                <a:cs typeface="Times New Roman" pitchFamily="18" charset="0"/>
              </a:rPr>
              <a:t>K</a:t>
            </a:r>
            <a:r>
              <a:rPr lang="en-US" sz="2000" b="1">
                <a:solidFill>
                  <a:srgbClr val="990000"/>
                </a:solidFill>
              </a:rPr>
              <a:t>nowledge</a:t>
            </a:r>
          </a:p>
          <a:p>
            <a:pPr algn="ctr"/>
            <a:r>
              <a:rPr lang="en-US" sz="2000" b="1">
                <a:solidFill>
                  <a:srgbClr val="990000"/>
                </a:solidFill>
              </a:rPr>
              <a:t>Assessment)</a:t>
            </a:r>
          </a:p>
        </p:txBody>
      </p:sp>
      <p:sp>
        <p:nvSpPr>
          <p:cNvPr id="11291" name="Text Box 25"/>
          <p:cNvSpPr txBox="1">
            <a:spLocks noChangeArrowheads="1"/>
          </p:cNvSpPr>
          <p:nvPr/>
        </p:nvSpPr>
        <p:spPr bwMode="auto">
          <a:xfrm>
            <a:off x="4857752" y="2143116"/>
            <a:ext cx="105990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990000"/>
                </a:solidFill>
                <a:cs typeface="Times New Roman" pitchFamily="18" charset="0"/>
              </a:rPr>
              <a:t>OSCEs</a:t>
            </a:r>
          </a:p>
          <a:p>
            <a:pPr algn="ctr"/>
            <a:r>
              <a:rPr lang="en-US" sz="2000" b="1" dirty="0">
                <a:solidFill>
                  <a:srgbClr val="990000"/>
                </a:solidFill>
                <a:cs typeface="Times New Roman" pitchFamily="18" charset="0"/>
              </a:rPr>
              <a:t>SPs</a:t>
            </a:r>
            <a:endParaRPr lang="en-US" sz="2000" b="1" dirty="0">
              <a:solidFill>
                <a:srgbClr val="990000"/>
              </a:solidFill>
            </a:endParaRPr>
          </a:p>
        </p:txBody>
      </p:sp>
      <p:sp>
        <p:nvSpPr>
          <p:cNvPr id="11292" name="Text Box 26"/>
          <p:cNvSpPr txBox="1">
            <a:spLocks noChangeArrowheads="1"/>
          </p:cNvSpPr>
          <p:nvPr/>
        </p:nvSpPr>
        <p:spPr bwMode="auto">
          <a:xfrm>
            <a:off x="4500544" y="4052878"/>
            <a:ext cx="17828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990000"/>
                </a:solidFill>
              </a:rPr>
              <a:t>Simulations</a:t>
            </a:r>
          </a:p>
          <a:p>
            <a:pPr algn="ctr"/>
            <a:r>
              <a:rPr lang="en-US" sz="2000" b="1" dirty="0">
                <a:solidFill>
                  <a:srgbClr val="990000"/>
                </a:solidFill>
              </a:rPr>
              <a:t>Models</a:t>
            </a:r>
          </a:p>
        </p:txBody>
      </p:sp>
      <p:sp>
        <p:nvSpPr>
          <p:cNvPr id="52252" name="Text Box 28"/>
          <p:cNvSpPr txBox="1">
            <a:spLocks noChangeArrowheads="1"/>
          </p:cNvSpPr>
          <p:nvPr/>
        </p:nvSpPr>
        <p:spPr bwMode="auto">
          <a:xfrm>
            <a:off x="6988156" y="4052878"/>
            <a:ext cx="15023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990000"/>
                </a:solidFill>
              </a:rPr>
              <a:t>Portfolios</a:t>
            </a:r>
          </a:p>
          <a:p>
            <a:pPr algn="ctr"/>
            <a:r>
              <a:rPr lang="en-US" sz="2000" b="1" dirty="0">
                <a:solidFill>
                  <a:srgbClr val="990000"/>
                </a:solidFill>
              </a:rPr>
              <a:t>Logs</a:t>
            </a:r>
          </a:p>
        </p:txBody>
      </p:sp>
      <p:sp>
        <p:nvSpPr>
          <p:cNvPr id="52253" name="AutoShape 29"/>
          <p:cNvSpPr>
            <a:spLocks noChangeArrowheads="1"/>
          </p:cNvSpPr>
          <p:nvPr/>
        </p:nvSpPr>
        <p:spPr bwMode="auto">
          <a:xfrm>
            <a:off x="3143240" y="5929330"/>
            <a:ext cx="3500462" cy="714356"/>
          </a:xfrm>
          <a:prstGeom prst="rightArrow">
            <a:avLst>
              <a:gd name="adj1" fmla="val 50000"/>
              <a:gd name="adj2" fmla="val 69444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Authenticity</a:t>
            </a:r>
          </a:p>
        </p:txBody>
      </p:sp>
      <p:sp>
        <p:nvSpPr>
          <p:cNvPr id="52273" name="Text Box 49"/>
          <p:cNvSpPr txBox="1">
            <a:spLocks noChangeArrowheads="1"/>
          </p:cNvSpPr>
          <p:nvPr/>
        </p:nvSpPr>
        <p:spPr bwMode="auto">
          <a:xfrm>
            <a:off x="6643702" y="2428868"/>
            <a:ext cx="18020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990000"/>
                </a:solidFill>
              </a:rPr>
              <a:t>Observation</a:t>
            </a:r>
            <a:endParaRPr lang="en-US" sz="2000" b="1" dirty="0">
              <a:solidFill>
                <a:srgbClr val="990000"/>
              </a:solidFill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430306"/>
              </p:ext>
            </p:extLst>
          </p:nvPr>
        </p:nvGraphicFramePr>
        <p:xfrm>
          <a:off x="1857356" y="1857364"/>
          <a:ext cx="6786610" cy="33575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4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7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4307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12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67472" y="470624"/>
            <a:ext cx="8229600" cy="785802"/>
          </a:xfrm>
        </p:spPr>
        <p:txBody>
          <a:bodyPr/>
          <a:lstStyle/>
          <a:p>
            <a:pPr algn="ctr" rtl="1"/>
            <a:r>
              <a:rPr lang="fa-I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 ماتریس هاردن: اعتبار سنجش عملکرد</a:t>
            </a:r>
            <a:r>
              <a:rPr lang="fa-IR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0998" y="598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770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B2CC2-8EB6-4AE2-BCCE-1738E7A67D02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548680"/>
            <a:ext cx="5562600" cy="1143000"/>
          </a:xfrm>
        </p:spPr>
        <p:txBody>
          <a:bodyPr>
            <a:normAutofit/>
          </a:bodyPr>
          <a:lstStyle/>
          <a:p>
            <a:pPr rtl="1"/>
            <a:r>
              <a:rPr lang="fa-IR" dirty="0">
                <a:solidFill>
                  <a:srgbClr val="C00000"/>
                </a:solidFill>
              </a:rPr>
              <a:t>جمع </a:t>
            </a:r>
            <a:r>
              <a:rPr lang="fa-IR" dirty="0" smtClean="0">
                <a:solidFill>
                  <a:srgbClr val="C00000"/>
                </a:solidFill>
              </a:rPr>
              <a:t>بندی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932" y="1647751"/>
            <a:ext cx="8280920" cy="4752528"/>
          </a:xfrm>
        </p:spPr>
        <p:txBody>
          <a:bodyPr>
            <a:noAutofit/>
          </a:bodyPr>
          <a:lstStyle/>
          <a:p>
            <a:pPr marL="457200" indent="-342900" algn="r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 smtClean="0">
                <a:cs typeface="B Nazanin" panose="00000400000000000000" pitchFamily="2" charset="-78"/>
              </a:rPr>
              <a:t>برای ارزيابي </a:t>
            </a:r>
            <a:r>
              <a:rPr lang="fa-IR" sz="2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صحيح</a:t>
            </a:r>
            <a:r>
              <a:rPr lang="fa-IR" sz="2400" dirty="0" smtClean="0">
                <a:cs typeface="B Nazanin" panose="00000400000000000000" pitchFamily="2" charset="-78"/>
              </a:rPr>
              <a:t> باید </a:t>
            </a:r>
            <a:r>
              <a:rPr lang="fa-IR" sz="2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دانش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و </a:t>
            </a:r>
            <a:r>
              <a:rPr lang="fa-IR" sz="2400" dirty="0">
                <a:solidFill>
                  <a:srgbClr val="C00000"/>
                </a:solidFill>
                <a:cs typeface="B Nazanin" panose="00000400000000000000" pitchFamily="2" charset="-78"/>
              </a:rPr>
              <a:t>مهارت </a:t>
            </a:r>
            <a:r>
              <a:rPr lang="fa-IR" sz="2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کافی </a:t>
            </a:r>
            <a:r>
              <a:rPr lang="fa-IR" sz="2400" dirty="0" smtClean="0">
                <a:cs typeface="B Nazanin" panose="00000400000000000000" pitchFamily="2" charset="-78"/>
              </a:rPr>
              <a:t>داشته باشید.</a:t>
            </a:r>
            <a:endParaRPr lang="fa-IR" sz="2400" dirty="0">
              <a:cs typeface="B Nazanin" panose="00000400000000000000" pitchFamily="2" charset="-78"/>
            </a:endParaRPr>
          </a:p>
          <a:p>
            <a:pPr marL="457200" indent="-342900" algn="r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>
                <a:cs typeface="B Nazanin" panose="00000400000000000000" pitchFamily="2" charset="-78"/>
              </a:rPr>
              <a:t>اهداف و </a:t>
            </a:r>
            <a:r>
              <a:rPr lang="fa-IR" sz="2400" dirty="0" smtClean="0">
                <a:cs typeface="B Nazanin" panose="00000400000000000000" pitchFamily="2" charset="-78"/>
              </a:rPr>
              <a:t>پي آمدهاي آموزشي </a:t>
            </a:r>
            <a:r>
              <a:rPr lang="fa-IR" sz="2400" dirty="0">
                <a:cs typeface="B Nazanin" panose="00000400000000000000" pitchFamily="2" charset="-78"/>
              </a:rPr>
              <a:t>را </a:t>
            </a:r>
            <a:r>
              <a:rPr lang="fa-IR" sz="2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شناسايي</a:t>
            </a:r>
            <a:r>
              <a:rPr lang="fa-IR" sz="2400" dirty="0" smtClean="0">
                <a:cs typeface="B Nazanin" panose="00000400000000000000" pitchFamily="2" charset="-78"/>
              </a:rPr>
              <a:t> کنيد</a:t>
            </a:r>
            <a:r>
              <a:rPr lang="fa-IR" sz="2400" dirty="0">
                <a:cs typeface="B Nazanin" panose="00000400000000000000" pitchFamily="2" charset="-78"/>
              </a:rPr>
              <a:t>.</a:t>
            </a:r>
          </a:p>
          <a:p>
            <a:pPr marL="457200" indent="-342900" algn="r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>
                <a:solidFill>
                  <a:srgbClr val="C00000"/>
                </a:solidFill>
                <a:cs typeface="B Nazanin" panose="00000400000000000000" pitchFamily="2" charset="-78"/>
              </a:rPr>
              <a:t>هدف</a:t>
            </a:r>
            <a:r>
              <a:rPr lang="fa-IR" sz="2400" dirty="0" smtClean="0">
                <a:cs typeface="B Nazanin" panose="00000400000000000000" pitchFamily="2" charset="-78"/>
              </a:rPr>
              <a:t> از </a:t>
            </a:r>
            <a:r>
              <a:rPr lang="fa-IR" sz="2400" dirty="0">
                <a:cs typeface="B Nazanin" panose="00000400000000000000" pitchFamily="2" charset="-78"/>
              </a:rPr>
              <a:t>انجام </a:t>
            </a:r>
            <a:r>
              <a:rPr lang="fa-IR" sz="2400" dirty="0" smtClean="0">
                <a:cs typeface="B Nazanin" panose="00000400000000000000" pitchFamily="2" charset="-78"/>
              </a:rPr>
              <a:t>ارزيابي </a:t>
            </a:r>
            <a:r>
              <a:rPr lang="fa-IR" sz="2400" dirty="0">
                <a:cs typeface="B Nazanin" panose="00000400000000000000" pitchFamily="2" charset="-78"/>
              </a:rPr>
              <a:t>را مشخص </a:t>
            </a:r>
            <a:r>
              <a:rPr lang="fa-IR" sz="2400" dirty="0" smtClean="0">
                <a:cs typeface="B Nazanin" panose="00000400000000000000" pitchFamily="2" charset="-78"/>
              </a:rPr>
              <a:t>نماييد</a:t>
            </a:r>
            <a:r>
              <a:rPr lang="fa-IR" sz="2400" dirty="0">
                <a:cs typeface="B Nazanin" panose="00000400000000000000" pitchFamily="2" charset="-78"/>
              </a:rPr>
              <a:t>.</a:t>
            </a:r>
          </a:p>
          <a:p>
            <a:pPr marL="457200" indent="-342900" algn="r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 smtClean="0">
                <a:cs typeface="B Nazanin" panose="00000400000000000000" pitchFamily="2" charset="-78"/>
              </a:rPr>
              <a:t>روشهاي ارزيابي </a:t>
            </a:r>
            <a:r>
              <a:rPr lang="fa-IR" sz="2400" dirty="0">
                <a:solidFill>
                  <a:srgbClr val="C00000"/>
                </a:solidFill>
                <a:cs typeface="B Nazanin" panose="00000400000000000000" pitchFamily="2" charset="-78"/>
              </a:rPr>
              <a:t>مناسب</a:t>
            </a:r>
            <a:r>
              <a:rPr lang="fa-IR" sz="2400" dirty="0">
                <a:cs typeface="B Nazanin" panose="00000400000000000000" pitchFamily="2" charset="-78"/>
              </a:rPr>
              <a:t> را </a:t>
            </a:r>
            <a:r>
              <a:rPr lang="fa-IR" sz="2400" dirty="0" smtClean="0">
                <a:cs typeface="B Nazanin" panose="00000400000000000000" pitchFamily="2" charset="-78"/>
              </a:rPr>
              <a:t>انتخاب کنيد</a:t>
            </a:r>
            <a:r>
              <a:rPr lang="fa-IR" sz="2400" dirty="0">
                <a:cs typeface="B Nazanin" panose="00000400000000000000" pitchFamily="2" charset="-78"/>
              </a:rPr>
              <a:t>.</a:t>
            </a:r>
          </a:p>
          <a:p>
            <a:pPr marL="457200" indent="-342900" algn="r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 smtClean="0">
                <a:cs typeface="B Nazanin" panose="00000400000000000000" pitchFamily="2" charset="-78"/>
              </a:rPr>
              <a:t>استفاده از </a:t>
            </a:r>
            <a:r>
              <a:rPr lang="fa-IR" sz="2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ارزيابي هاي </a:t>
            </a:r>
            <a:r>
              <a:rPr lang="fa-IR" sz="2400" dirty="0">
                <a:solidFill>
                  <a:srgbClr val="C00000"/>
                </a:solidFill>
                <a:cs typeface="B Nazanin" panose="00000400000000000000" pitchFamily="2" charset="-78"/>
              </a:rPr>
              <a:t>مکرر </a:t>
            </a:r>
            <a:r>
              <a:rPr lang="fa-IR" sz="2400" dirty="0">
                <a:cs typeface="B Nazanin" panose="00000400000000000000" pitchFamily="2" charset="-78"/>
              </a:rPr>
              <a:t>با </a:t>
            </a:r>
            <a:r>
              <a:rPr lang="fa-IR" sz="2400" dirty="0">
                <a:solidFill>
                  <a:srgbClr val="C00000"/>
                </a:solidFill>
                <a:cs typeface="B Nazanin" panose="00000400000000000000" pitchFamily="2" charset="-78"/>
              </a:rPr>
              <a:t>روشهاي مختلف </a:t>
            </a:r>
            <a:r>
              <a:rPr lang="fa-IR" sz="2400" dirty="0" smtClean="0">
                <a:cs typeface="B Nazanin" panose="00000400000000000000" pitchFamily="2" charset="-78"/>
              </a:rPr>
              <a:t>تصویر جامع تری از فراگیر در اختیار شما قرار می دهد.</a:t>
            </a:r>
            <a:endParaRPr lang="en-US" sz="2400" dirty="0" smtClean="0">
              <a:cs typeface="B Nazanin" panose="00000400000000000000" pitchFamily="2" charset="-78"/>
            </a:endParaRPr>
          </a:p>
          <a:p>
            <a:pPr marL="457200" indent="-342900" algn="r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 smtClean="0">
                <a:cs typeface="B Nazanin" panose="00000400000000000000" pitchFamily="2" charset="-78"/>
              </a:rPr>
              <a:t>به </a:t>
            </a:r>
            <a:r>
              <a:rPr lang="fa-IR" sz="2400" dirty="0">
                <a:cs typeface="B Nazanin" panose="00000400000000000000" pitchFamily="2" charset="-78"/>
              </a:rPr>
              <a:t>خاطر داشته </a:t>
            </a:r>
            <a:r>
              <a:rPr lang="fa-IR" sz="2400" dirty="0" smtClean="0">
                <a:cs typeface="B Nazanin" panose="00000400000000000000" pitchFamily="2" charset="-78"/>
              </a:rPr>
              <a:t>باشيد </a:t>
            </a:r>
            <a:r>
              <a:rPr lang="fa-IR" sz="2400" dirty="0">
                <a:cs typeface="B Nazanin" panose="00000400000000000000" pitchFamily="2" charset="-78"/>
              </a:rPr>
              <a:t>که </a:t>
            </a:r>
            <a:r>
              <a:rPr lang="fa-IR" sz="2400" dirty="0" smtClean="0">
                <a:cs typeface="B Nazanin" panose="00000400000000000000" pitchFamily="2" charset="-78"/>
              </a:rPr>
              <a:t>ارزيابي، فراگيران </a:t>
            </a:r>
            <a:r>
              <a:rPr lang="fa-IR" sz="2400" dirty="0">
                <a:cs typeface="B Nazanin" panose="00000400000000000000" pitchFamily="2" charset="-78"/>
              </a:rPr>
              <a:t>را وادار به </a:t>
            </a:r>
            <a:r>
              <a:rPr lang="fa-IR" sz="2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يادگيري</a:t>
            </a:r>
            <a:r>
              <a:rPr lang="fa-IR" sz="2400" dirty="0" smtClean="0">
                <a:cs typeface="B Nazanin" panose="00000400000000000000" pitchFamily="2" charset="-78"/>
              </a:rPr>
              <a:t> مي کند</a:t>
            </a:r>
            <a:r>
              <a:rPr lang="fa-IR" sz="2400" dirty="0">
                <a:cs typeface="B Nazanin" panose="00000400000000000000" pitchFamily="2" charset="-78"/>
              </a:rPr>
              <a:t>.</a:t>
            </a: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8374" y="5951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1B32-4BD8-4676-ABB4-326E1E1EDF2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rtl="1"/>
            <a:r>
              <a:rPr lang="ar-SA" sz="3200" dirty="0" smtClean="0"/>
              <a:t>ارزیابی 360 درجه</a:t>
            </a:r>
            <a:r>
              <a:rPr lang="fa-IR" sz="3200" dirty="0" smtClean="0"/>
              <a:t> (</a:t>
            </a:r>
            <a:r>
              <a:rPr lang="en-US" sz="3200" dirty="0" smtClean="0"/>
              <a:t>MSF</a:t>
            </a:r>
            <a:r>
              <a:rPr lang="fa-IR" sz="3200" dirty="0" smtClean="0"/>
              <a:t>)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9" name="Content Placeholder 8" descr="fadd1b83b0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14546" y="2143116"/>
            <a:ext cx="4691082" cy="371477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740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7621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>
                <a:solidFill>
                  <a:srgbClr val="C00000"/>
                </a:solidFill>
              </a:rPr>
              <a:t>نتیجه </a:t>
            </a:r>
            <a:r>
              <a:rPr lang="fa-IR" dirty="0" smtClean="0">
                <a:solidFill>
                  <a:srgbClr val="C00000"/>
                </a:solidFill>
              </a:rPr>
              <a:t>گیری</a:t>
            </a:r>
            <a:endParaRPr lang="en-US" sz="4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752600"/>
            <a:ext cx="8640960" cy="4373563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ارزیابی های محل کار فرصت خوبی برای ارزیابی توانمندی هایی مانند مهارت ارتباطی، کارگروهی، تعهد حرفه ای، مدیریت و ... ایجاد می کنند که معمولا در ارزیابی ها مغفول می ماند.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تعدد آزمونگران و تعدد موارد و تعدد دفعات در ارزیابی های محل کار باید مورد توجه قرار گیرند.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بازخورد یکی از اجزای مهم و اصلی در ارزیابی های مبتنی بر محل کار است. </a:t>
            </a: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2880" y="582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7171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900113" y="1341438"/>
            <a:ext cx="3816350" cy="5184775"/>
          </a:xfrm>
          <a:solidFill>
            <a:srgbClr val="336699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>
                <a:solidFill>
                  <a:schemeClr val="bg1"/>
                </a:solidFill>
              </a:rPr>
              <a:t>Assess</a:t>
            </a:r>
          </a:p>
          <a:p>
            <a:pPr>
              <a:lnSpc>
                <a:spcPct val="80000"/>
              </a:lnSpc>
            </a:pPr>
            <a:r>
              <a:rPr lang="en-US" sz="2800" b="1">
                <a:solidFill>
                  <a:schemeClr val="bg1"/>
                </a:solidFill>
              </a:rPr>
              <a:t>Choose</a:t>
            </a:r>
          </a:p>
          <a:p>
            <a:pPr>
              <a:lnSpc>
                <a:spcPct val="80000"/>
              </a:lnSpc>
            </a:pPr>
            <a:r>
              <a:rPr lang="en-US" sz="2800" b="1">
                <a:solidFill>
                  <a:schemeClr val="bg1"/>
                </a:solidFill>
              </a:rPr>
              <a:t>Compare</a:t>
            </a:r>
          </a:p>
          <a:p>
            <a:pPr>
              <a:lnSpc>
                <a:spcPct val="80000"/>
              </a:lnSpc>
            </a:pPr>
            <a:r>
              <a:rPr lang="en-US" sz="2800" b="1">
                <a:solidFill>
                  <a:schemeClr val="bg1"/>
                </a:solidFill>
              </a:rPr>
              <a:t>Criticize</a:t>
            </a:r>
          </a:p>
          <a:p>
            <a:pPr>
              <a:lnSpc>
                <a:spcPct val="80000"/>
              </a:lnSpc>
            </a:pPr>
            <a:r>
              <a:rPr lang="en-US" sz="2800" b="1">
                <a:solidFill>
                  <a:schemeClr val="bg1"/>
                </a:solidFill>
              </a:rPr>
              <a:t>Estimate</a:t>
            </a:r>
          </a:p>
          <a:p>
            <a:pPr>
              <a:lnSpc>
                <a:spcPct val="80000"/>
              </a:lnSpc>
            </a:pPr>
            <a:r>
              <a:rPr lang="en-US" sz="2800" b="1">
                <a:solidFill>
                  <a:schemeClr val="bg1"/>
                </a:solidFill>
              </a:rPr>
              <a:t>Judge</a:t>
            </a:r>
          </a:p>
          <a:p>
            <a:pPr>
              <a:lnSpc>
                <a:spcPct val="80000"/>
              </a:lnSpc>
            </a:pPr>
            <a:r>
              <a:rPr lang="en-US" sz="2800" b="1">
                <a:solidFill>
                  <a:schemeClr val="bg1"/>
                </a:solidFill>
              </a:rPr>
              <a:t>Measure</a:t>
            </a:r>
          </a:p>
          <a:p>
            <a:pPr>
              <a:lnSpc>
                <a:spcPct val="80000"/>
              </a:lnSpc>
            </a:pPr>
            <a:r>
              <a:rPr lang="en-US" sz="2800" b="1">
                <a:solidFill>
                  <a:schemeClr val="bg1"/>
                </a:solidFill>
              </a:rPr>
              <a:t>Rank</a:t>
            </a:r>
          </a:p>
          <a:p>
            <a:pPr>
              <a:lnSpc>
                <a:spcPct val="80000"/>
              </a:lnSpc>
            </a:pPr>
            <a:r>
              <a:rPr lang="en-US" sz="2800" b="1">
                <a:solidFill>
                  <a:schemeClr val="bg1"/>
                </a:solidFill>
              </a:rPr>
              <a:t>Rate</a:t>
            </a:r>
          </a:p>
          <a:p>
            <a:pPr>
              <a:lnSpc>
                <a:spcPct val="80000"/>
              </a:lnSpc>
            </a:pPr>
            <a:r>
              <a:rPr lang="en-US" sz="2800" b="1">
                <a:solidFill>
                  <a:schemeClr val="bg1"/>
                </a:solidFill>
              </a:rPr>
              <a:t>Revise</a:t>
            </a:r>
          </a:p>
          <a:p>
            <a:pPr>
              <a:lnSpc>
                <a:spcPct val="80000"/>
              </a:lnSpc>
            </a:pPr>
            <a:r>
              <a:rPr lang="en-US" sz="2800" b="1">
                <a:solidFill>
                  <a:schemeClr val="bg1"/>
                </a:solidFill>
              </a:rPr>
              <a:t>Score</a:t>
            </a:r>
          </a:p>
          <a:p>
            <a:pPr>
              <a:lnSpc>
                <a:spcPct val="80000"/>
              </a:lnSpc>
            </a:pPr>
            <a:r>
              <a:rPr lang="en-US" sz="2800" b="1">
                <a:solidFill>
                  <a:schemeClr val="bg1"/>
                </a:solidFill>
              </a:rPr>
              <a:t>select</a:t>
            </a:r>
          </a:p>
        </p:txBody>
      </p:sp>
      <p:sp>
        <p:nvSpPr>
          <p:cNvPr id="128003" name="WordArt 3"/>
          <p:cNvSpPr>
            <a:spLocks noChangeArrowheads="1" noChangeShapeType="1" noTextEdit="1"/>
          </p:cNvSpPr>
          <p:nvPr/>
        </p:nvSpPr>
        <p:spPr bwMode="auto">
          <a:xfrm>
            <a:off x="1979613" y="260350"/>
            <a:ext cx="655320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28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Evaluation </a:t>
            </a:r>
          </a:p>
        </p:txBody>
      </p:sp>
      <p:pic>
        <p:nvPicPr>
          <p:cNvPr id="128004" name="Picture 4" descr="j030084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88025" y="2852738"/>
            <a:ext cx="2312988" cy="2198687"/>
          </a:xfrm>
        </p:spPr>
      </p:pic>
      <p:pic>
        <p:nvPicPr>
          <p:cNvPr id="6" name="Picture 5" descr="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82550"/>
            <a:ext cx="9144000" cy="71056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779912" y="1556792"/>
            <a:ext cx="35067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endParaRPr lang="en-US" sz="5400" dirty="0" smtClean="0">
              <a:solidFill>
                <a:schemeClr val="bg1"/>
              </a:solidFill>
              <a:latin typeface="IranNastaliq" pitchFamily="18" charset="0"/>
              <a:cs typeface="IranNastaliq" pitchFamily="18" charset="0"/>
            </a:endParaRPr>
          </a:p>
          <a:p>
            <a:pPr algn="ctr" rtl="1"/>
            <a:r>
              <a:rPr lang="fa-IR" sz="54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با </a:t>
            </a:r>
            <a:r>
              <a:rPr lang="fa-IR" sz="7200" dirty="0" smtClean="0">
                <a:solidFill>
                  <a:schemeClr val="bg1"/>
                </a:solidFill>
                <a:latin typeface="IranNastaliq" pitchFamily="18" charset="0"/>
                <a:cs typeface="IranNastaliq" pitchFamily="18" charset="0"/>
              </a:rPr>
              <a:t>تشکر</a:t>
            </a:r>
            <a:endParaRPr lang="en-US" sz="7200" dirty="0" smtClean="0">
              <a:solidFill>
                <a:schemeClr val="bg1"/>
              </a:solidFill>
              <a:latin typeface="IranNastaliq" pitchFamily="18" charset="0"/>
              <a:cs typeface="IranNastaliq" pitchFamily="18" charset="0"/>
            </a:endParaRPr>
          </a:p>
          <a:p>
            <a:pPr algn="ctr" rtl="1"/>
            <a:endParaRPr lang="en-US" sz="5400" dirty="0">
              <a:solidFill>
                <a:schemeClr val="bg1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8013" y="6189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501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380" y="1857364"/>
            <a:ext cx="5547092" cy="3857652"/>
          </a:xfrm>
        </p:spPr>
        <p:txBody>
          <a:bodyPr>
            <a:noAutofit/>
          </a:bodyPr>
          <a:lstStyle/>
          <a:p>
            <a:pPr indent="-285750" algn="r" rtl="1">
              <a:lnSpc>
                <a:spcPct val="150000"/>
              </a:lnSpc>
              <a:buClr>
                <a:srgbClr val="990000"/>
              </a:buClr>
              <a:buFont typeface="Wingdings" pitchFamily="2" charset="2"/>
              <a:buChar char="q"/>
            </a:pPr>
            <a:r>
              <a:rPr lang="ar-SA" sz="2200" dirty="0" smtClean="0">
                <a:cs typeface="B Nazanin" pitchFamily="2" charset="-78"/>
              </a:rPr>
              <a:t>این روش با تکمیل پرسشنامه توسط افراد متعدد </a:t>
            </a:r>
            <a:r>
              <a:rPr lang="fa-IR" sz="2200" dirty="0" smtClean="0">
                <a:cs typeface="B Nazanin" pitchFamily="2" charset="-78"/>
              </a:rPr>
              <a:t>شامل:</a:t>
            </a:r>
            <a:r>
              <a:rPr lang="ar-SA" sz="2200" dirty="0" smtClean="0">
                <a:cs typeface="B Nazanin" pitchFamily="2" charset="-78"/>
              </a:rPr>
              <a:t> خود فرد، افراد بالاتر</a:t>
            </a:r>
            <a:r>
              <a:rPr lang="en-US" sz="2200" dirty="0" smtClean="0">
                <a:cs typeface="B Nazanin" pitchFamily="2" charset="-78"/>
              </a:rPr>
              <a:t>(Seniors)</a:t>
            </a:r>
            <a:r>
              <a:rPr lang="ar-SA" sz="2200" dirty="0" smtClean="0">
                <a:cs typeface="B Nazanin" pitchFamily="2" charset="-78"/>
              </a:rPr>
              <a:t>، پایینتر</a:t>
            </a:r>
            <a:r>
              <a:rPr lang="en-US" sz="2200" dirty="0" smtClean="0">
                <a:cs typeface="B Nazanin" pitchFamily="2" charset="-78"/>
              </a:rPr>
              <a:t>(Juniors)</a:t>
            </a:r>
            <a:r>
              <a:rPr lang="ar-SA" sz="2200" dirty="0" smtClean="0">
                <a:cs typeface="B Nazanin" pitchFamily="2" charset="-78"/>
              </a:rPr>
              <a:t> و هم</a:t>
            </a:r>
            <a:r>
              <a:rPr lang="en-US" sz="2200" dirty="0" smtClean="0">
                <a:cs typeface="B Nazanin" pitchFamily="2" charset="-78"/>
              </a:rPr>
              <a:t> </a:t>
            </a:r>
            <a:r>
              <a:rPr lang="ar-SA" sz="2200" dirty="0" smtClean="0">
                <a:cs typeface="B Nazanin" pitchFamily="2" charset="-78"/>
              </a:rPr>
              <a:t>سطح </a:t>
            </a:r>
            <a:r>
              <a:rPr lang="en-US" sz="2200" dirty="0" smtClean="0">
                <a:cs typeface="B Nazanin" pitchFamily="2" charset="-78"/>
              </a:rPr>
              <a:t>(Peers)</a:t>
            </a:r>
            <a:r>
              <a:rPr lang="ar-SA" sz="2200" dirty="0" smtClean="0">
                <a:cs typeface="B Nazanin" pitchFamily="2" charset="-78"/>
              </a:rPr>
              <a:t>، بیماران و خانوادۀ </a:t>
            </a:r>
            <a:r>
              <a:rPr lang="fa-IR" sz="2200" dirty="0" smtClean="0">
                <a:cs typeface="B Nazanin" pitchFamily="2" charset="-78"/>
              </a:rPr>
              <a:t>آنها</a:t>
            </a:r>
            <a:r>
              <a:rPr lang="ar-SA" sz="2200" dirty="0" smtClean="0">
                <a:cs typeface="B Nazanin" pitchFamily="2" charset="-78"/>
              </a:rPr>
              <a:t> انجام می</a:t>
            </a:r>
            <a:r>
              <a:rPr lang="en-US" sz="2200" dirty="0" smtClean="0">
                <a:cs typeface="B Nazanin" pitchFamily="2" charset="-78"/>
              </a:rPr>
              <a:t> </a:t>
            </a:r>
            <a:r>
              <a:rPr lang="ar-SA" sz="2200" dirty="0" smtClean="0">
                <a:cs typeface="B Nazanin" pitchFamily="2" charset="-78"/>
              </a:rPr>
              <a:t>شود</a:t>
            </a:r>
            <a:r>
              <a:rPr lang="fa-IR" sz="2200" dirty="0" smtClean="0">
                <a:cs typeface="B Nazanin" pitchFamily="2" charset="-78"/>
              </a:rPr>
              <a:t>.</a:t>
            </a:r>
          </a:p>
          <a:p>
            <a:pPr indent="-285750" algn="r" rtl="1">
              <a:lnSpc>
                <a:spcPct val="150000"/>
              </a:lnSpc>
              <a:buClr>
                <a:srgbClr val="990000"/>
              </a:buClr>
              <a:buFont typeface="Wingdings" pitchFamily="2" charset="2"/>
              <a:buChar char="q"/>
            </a:pPr>
            <a:endParaRPr lang="fa-IR" sz="2200" dirty="0" smtClean="0">
              <a:cs typeface="B Nazanin" pitchFamily="2" charset="-78"/>
            </a:endParaRPr>
          </a:p>
          <a:p>
            <a:pPr indent="-285750" algn="r" rtl="1">
              <a:lnSpc>
                <a:spcPct val="150000"/>
              </a:lnSpc>
              <a:buClr>
                <a:srgbClr val="990000"/>
              </a:buClr>
              <a:buFont typeface="Wingdings" pitchFamily="2" charset="2"/>
              <a:buChar char="q"/>
            </a:pPr>
            <a:r>
              <a:rPr lang="ar-SA" sz="2200" dirty="0" smtClean="0">
                <a:cs typeface="B Nazanin" pitchFamily="2" charset="-78"/>
              </a:rPr>
              <a:t>اغلب توانایی</a:t>
            </a:r>
            <a:r>
              <a:rPr lang="fa-IR" sz="2200" dirty="0" smtClean="0">
                <a:cs typeface="B Nazanin" pitchFamily="2" charset="-78"/>
              </a:rPr>
              <a:t> </a:t>
            </a:r>
            <a:r>
              <a:rPr lang="ar-SA" sz="2200" dirty="0" smtClean="0">
                <a:cs typeface="B Nazanin" pitchFamily="2" charset="-78"/>
              </a:rPr>
              <a:t>ها</a:t>
            </a:r>
            <a:r>
              <a:rPr lang="fa-IR" sz="2200" dirty="0" smtClean="0">
                <a:cs typeface="B Nazanin" pitchFamily="2" charset="-78"/>
              </a:rPr>
              <a:t>ی</a:t>
            </a:r>
            <a:r>
              <a:rPr lang="ar-SA" sz="2200" dirty="0" smtClean="0">
                <a:cs typeface="B Nazanin" pitchFamily="2" charset="-78"/>
              </a:rPr>
              <a:t>ی نظیر </a:t>
            </a:r>
            <a:r>
              <a:rPr lang="ar-SA" sz="2200" b="1" dirty="0" smtClean="0">
                <a:solidFill>
                  <a:srgbClr val="C00000"/>
                </a:solidFill>
                <a:cs typeface="B Nazanin" pitchFamily="2" charset="-78"/>
              </a:rPr>
              <a:t>کار گروهی، برقراری ارتباط، مهارت</a:t>
            </a:r>
            <a:r>
              <a:rPr lang="fa-IR" sz="2200" b="1" dirty="0" smtClean="0">
                <a:solidFill>
                  <a:srgbClr val="C00000"/>
                </a:solidFill>
                <a:cs typeface="B Nazanin" pitchFamily="2" charset="-78"/>
              </a:rPr>
              <a:t> </a:t>
            </a:r>
            <a:r>
              <a:rPr lang="ar-SA" sz="2200" b="1" dirty="0" smtClean="0">
                <a:solidFill>
                  <a:srgbClr val="C00000"/>
                </a:solidFill>
                <a:cs typeface="B Nazanin" pitchFamily="2" charset="-78"/>
              </a:rPr>
              <a:t>های مدیریتی </a:t>
            </a:r>
            <a:r>
              <a:rPr lang="ar-SA" sz="2200" dirty="0" smtClean="0">
                <a:solidFill>
                  <a:srgbClr val="C00000"/>
                </a:solidFill>
                <a:cs typeface="B Nazanin" pitchFamily="2" charset="-78"/>
              </a:rPr>
              <a:t>و </a:t>
            </a:r>
            <a:r>
              <a:rPr lang="ar-SA" sz="2200" b="1" dirty="0" smtClean="0">
                <a:solidFill>
                  <a:srgbClr val="C00000"/>
                </a:solidFill>
                <a:cs typeface="B Nazanin" pitchFamily="2" charset="-78"/>
              </a:rPr>
              <a:t>قدرت تصمیم</a:t>
            </a:r>
            <a:r>
              <a:rPr lang="fa-IR" sz="2200" b="1" dirty="0" smtClean="0">
                <a:solidFill>
                  <a:srgbClr val="C00000"/>
                </a:solidFill>
                <a:cs typeface="B Nazanin" pitchFamily="2" charset="-78"/>
              </a:rPr>
              <a:t> </a:t>
            </a:r>
            <a:r>
              <a:rPr lang="ar-SA" sz="2200" b="1" dirty="0" smtClean="0">
                <a:solidFill>
                  <a:srgbClr val="C00000"/>
                </a:solidFill>
                <a:cs typeface="B Nazanin" pitchFamily="2" charset="-78"/>
              </a:rPr>
              <a:t>گیری </a:t>
            </a:r>
            <a:r>
              <a:rPr lang="ar-SA" sz="2200" dirty="0" smtClean="0">
                <a:cs typeface="B Nazanin" pitchFamily="2" charset="-78"/>
              </a:rPr>
              <a:t>در یک دوره زمانی را </a:t>
            </a:r>
            <a:r>
              <a:rPr lang="fa-IR" sz="2200" dirty="0" smtClean="0">
                <a:cs typeface="B Nazanin" pitchFamily="2" charset="-78"/>
              </a:rPr>
              <a:t>می توان </a:t>
            </a:r>
            <a:r>
              <a:rPr lang="ar-SA" sz="2200" dirty="0" smtClean="0">
                <a:cs typeface="B Nazanin" pitchFamily="2" charset="-78"/>
              </a:rPr>
              <a:t>بررسی نمود. </a:t>
            </a:r>
            <a:endParaRPr lang="en-US" sz="2200" dirty="0" smtClean="0">
              <a:cs typeface="B Nazanin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1B32-4BD8-4676-ABB4-326E1E1EDF2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4" name="Picture 13" descr="msf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422883"/>
            <a:ext cx="3059098" cy="272661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rtl="1"/>
            <a:r>
              <a:rPr lang="ar-SA" sz="3200" dirty="0" smtClean="0"/>
              <a:t>ارزیابی 360 درجه</a:t>
            </a:r>
            <a:r>
              <a:rPr lang="fa-IR" sz="3200" dirty="0" smtClean="0"/>
              <a:t> (</a:t>
            </a:r>
            <a:r>
              <a:rPr lang="en-US" sz="3200" dirty="0" smtClean="0"/>
              <a:t>MSF</a:t>
            </a:r>
            <a:r>
              <a:rPr lang="fa-IR" sz="3200" dirty="0" smtClean="0"/>
              <a:t>)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8197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847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05751"/>
            <a:ext cx="8612507" cy="4000528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مزایا</a:t>
            </a: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400" dirty="0" smtClean="0">
                <a:cs typeface="B Nazanin" pitchFamily="2" charset="-78"/>
              </a:rPr>
              <a:t>امکان ارزیابی عملکرد واقعی و رفتار فراگیران فراهم می شود.</a:t>
            </a:r>
            <a:endParaRPr lang="en-US" sz="2400" dirty="0" smtClean="0">
              <a:cs typeface="B Nazanin" pitchFamily="2" charset="-78"/>
            </a:endParaRP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400" dirty="0" smtClean="0">
                <a:cs typeface="B Nazanin" pitchFamily="2" charset="-78"/>
              </a:rPr>
              <a:t>ارزیابی به وسیله مشاهده کنندگان متعدد صورت می گیرد.</a:t>
            </a:r>
            <a:endParaRPr lang="en-US" sz="2400" dirty="0" smtClean="0">
              <a:cs typeface="B Nazanin" pitchFamily="2" charset="-78"/>
            </a:endParaRPr>
          </a:p>
          <a:p>
            <a:pPr algn="r" rtl="1">
              <a:buNone/>
            </a:pPr>
            <a:endParaRPr lang="fa-IR" sz="1000" b="1" dirty="0" smtClean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 algn="r" rtl="1">
              <a:buNone/>
            </a:pPr>
            <a:r>
              <a:rPr lang="fa-I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محدودیت ها</a:t>
            </a:r>
          </a:p>
          <a:p>
            <a:pPr marL="624078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400" dirty="0" smtClean="0">
                <a:cs typeface="B Nazanin" pitchFamily="2" charset="-78"/>
              </a:rPr>
              <a:t>جمع آوری و تحلیل اطلاعات از تعداد زیادی از ارزیابان مشکل است.</a:t>
            </a: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400" dirty="0" smtClean="0">
                <a:cs typeface="B Nazanin" pitchFamily="2" charset="-78"/>
              </a:rPr>
              <a:t>ارزیابان ممکن است در نمره دهی به داوطلبان با عملکرد ضعیف دچار تردید شوند.</a:t>
            </a:r>
            <a:endParaRPr lang="en-US" sz="2400" dirty="0" smtClean="0">
              <a:cs typeface="B Nazanin" pitchFamily="2" charset="-78"/>
            </a:endParaRPr>
          </a:p>
          <a:p>
            <a:pPr algn="r" rtl="1">
              <a:buNone/>
            </a:pPr>
            <a:endParaRPr lang="en-US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1B32-4BD8-4676-ABB4-326E1E1EDF2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90993" y="470734"/>
            <a:ext cx="7800972" cy="1066800"/>
          </a:xfrm>
        </p:spPr>
        <p:txBody>
          <a:bodyPr>
            <a:normAutofit/>
          </a:bodyPr>
          <a:lstStyle/>
          <a:p>
            <a:pPr lvl="0" rtl="1"/>
            <a:r>
              <a:rPr lang="en-US" sz="3200" dirty="0" smtClean="0"/>
              <a:t>/</a:t>
            </a:r>
            <a:r>
              <a:rPr lang="en-US" sz="3200" dirty="0"/>
              <a:t>MSF</a:t>
            </a:r>
            <a:r>
              <a:rPr lang="fa-IR" sz="3200" dirty="0" smtClean="0"/>
              <a:t> مزایا و محدودیت ها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57158" y="2786058"/>
            <a:ext cx="1928826" cy="2071702"/>
            <a:chOff x="3792" y="1632"/>
            <a:chExt cx="1248" cy="1296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 rot="-2491333">
              <a:off x="3792" y="2160"/>
              <a:ext cx="432" cy="768"/>
            </a:xfrm>
            <a:prstGeom prst="curvedRightArrow">
              <a:avLst>
                <a:gd name="adj1" fmla="val 28798"/>
                <a:gd name="adj2" fmla="val 64354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 rot="8657682">
              <a:off x="4608" y="1632"/>
              <a:ext cx="432" cy="768"/>
            </a:xfrm>
            <a:prstGeom prst="curvedRightArrow">
              <a:avLst>
                <a:gd name="adj1" fmla="val 28798"/>
                <a:gd name="adj2" fmla="val 64354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4080" y="2064"/>
              <a:ext cx="864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360 </a:t>
              </a:r>
              <a:r>
                <a:rPr lang="en-US" sz="2800" b="1" baseline="30000" dirty="0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874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980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 eaLnBrk="1" hangingPunct="1">
              <a:buNone/>
            </a:pPr>
            <a:endParaRPr lang="en-US" sz="2800" dirty="0" smtClean="0"/>
          </a:p>
          <a:p>
            <a:pPr algn="l" rtl="0" eaLnBrk="1" hangingPunct="1">
              <a:buNone/>
            </a:pPr>
            <a:endParaRPr lang="en-US" sz="280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90000"/>
                </a:solidFill>
              </a:rPr>
              <a:t>DOPS</a:t>
            </a:r>
            <a:br>
              <a:rPr lang="en-US" b="1" dirty="0" smtClean="0">
                <a:solidFill>
                  <a:srgbClr val="990000"/>
                </a:solidFill>
              </a:rPr>
            </a:br>
            <a:endParaRPr lang="en-US" b="1" dirty="0">
              <a:solidFill>
                <a:srgbClr val="99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0160" y="3856067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0000"/>
                </a:solidFill>
              </a:rPr>
              <a:t>Direct Observation Procedural Skill</a:t>
            </a:r>
            <a:endParaRPr lang="en-US" sz="3200" b="1" dirty="0">
              <a:solidFill>
                <a:srgbClr val="99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85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94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DOPS</a:t>
            </a:r>
            <a:endParaRPr lang="en-US" sz="48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267200" y="4419600"/>
            <a:ext cx="838200" cy="91440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r="6573"/>
          <a:stretch/>
        </p:blipFill>
        <p:spPr bwMode="auto">
          <a:xfrm>
            <a:off x="2790497" y="2819400"/>
            <a:ext cx="3673366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1043608" y="2590800"/>
            <a:ext cx="1699592" cy="990600"/>
          </a:xfrm>
          <a:prstGeom prst="wedgeRoundRectCallout">
            <a:avLst>
              <a:gd name="adj1" fmla="val 110432"/>
              <a:gd name="adj2" fmla="val 14685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Procedural Skill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2959510" y="1813950"/>
            <a:ext cx="2044538" cy="990600"/>
          </a:xfrm>
          <a:prstGeom prst="wedgeRoundRectCallout">
            <a:avLst>
              <a:gd name="adj1" fmla="val 96276"/>
              <a:gd name="adj2" fmla="val 10547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Direct Observation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5867400" y="3581400"/>
            <a:ext cx="1600200" cy="457200"/>
          </a:xfrm>
          <a:prstGeom prst="wedgeEllipseCallout">
            <a:avLst>
              <a:gd name="adj1" fmla="val -57286"/>
              <a:gd name="adj2" fmla="val 7974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Trainer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1371600" y="4724400"/>
            <a:ext cx="1600200" cy="457200"/>
          </a:xfrm>
          <a:prstGeom prst="wedgeEllipseCallout">
            <a:avLst>
              <a:gd name="adj1" fmla="val 73748"/>
              <a:gd name="adj2" fmla="val -6508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Trainee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5867400" y="4572000"/>
            <a:ext cx="1600200" cy="457200"/>
          </a:xfrm>
          <a:prstGeom prst="wedgeEllipseCallout">
            <a:avLst>
              <a:gd name="adj1" fmla="val -104577"/>
              <a:gd name="adj2" fmla="val 12112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Patient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267200" y="3429000"/>
            <a:ext cx="838200" cy="91440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3309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356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7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400" dirty="0" smtClean="0"/>
              <a:t>DOPS</a:t>
            </a:r>
            <a:r>
              <a:rPr lang="fa-IR" dirty="0" smtClean="0"/>
              <a:t>ویژگی های</a:t>
            </a:r>
            <a:r>
              <a:rPr lang="fa-IR" sz="4400" dirty="0" smtClean="0"/>
              <a:t> </a:t>
            </a:r>
            <a:endParaRPr lang="en-US" sz="4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52600"/>
            <a:ext cx="8435280" cy="4373563"/>
          </a:xfrm>
        </p:spPr>
        <p:txBody>
          <a:bodyPr>
            <a:normAutofit/>
          </a:bodyPr>
          <a:lstStyle/>
          <a:p>
            <a:pPr marL="571500" indent="-457200" algn="r" rtl="1">
              <a:lnSpc>
                <a:spcPct val="15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بیمار واقعی</a:t>
            </a:r>
          </a:p>
          <a:p>
            <a:pPr marL="571500" indent="-457200" algn="r" rtl="1">
              <a:lnSpc>
                <a:spcPct val="15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محیط واقعی: بخش بستری، اتاق عمل، </a:t>
            </a:r>
            <a:r>
              <a:rPr lang="ar-SA" sz="2400" dirty="0">
                <a:cs typeface="B Nazanin" panose="00000400000000000000" pitchFamily="2" charset="-78"/>
              </a:rPr>
              <a:t>درمانگاه سرپايي</a:t>
            </a:r>
            <a:r>
              <a:rPr lang="fa-IR" sz="2400" dirty="0">
                <a:cs typeface="B Nazanin" panose="00000400000000000000" pitchFamily="2" charset="-78"/>
              </a:rPr>
              <a:t>، </a:t>
            </a:r>
            <a:r>
              <a:rPr lang="ar-SA" sz="2400" dirty="0">
                <a:cs typeface="B Nazanin" panose="00000400000000000000" pitchFamily="2" charset="-78"/>
              </a:rPr>
              <a:t>اورژانس</a:t>
            </a:r>
            <a:endParaRPr lang="fa-IR" sz="2400" dirty="0">
              <a:cs typeface="B Nazanin" panose="00000400000000000000" pitchFamily="2" charset="-78"/>
            </a:endParaRPr>
          </a:p>
          <a:p>
            <a:pPr marL="571500" indent="-457200" algn="r" rtl="1">
              <a:lnSpc>
                <a:spcPct val="15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مهارت </a:t>
            </a:r>
            <a:r>
              <a:rPr lang="fa-IR" sz="2400" dirty="0">
                <a:cs typeface="B Nazanin" panose="00000400000000000000" pitchFamily="2" charset="-78"/>
              </a:rPr>
              <a:t>های تکنیکی</a:t>
            </a:r>
          </a:p>
          <a:p>
            <a:pPr marL="571500" indent="-457200" algn="r" rtl="1">
              <a:lnSpc>
                <a:spcPct val="15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مشاهده </a:t>
            </a:r>
            <a:r>
              <a:rPr lang="fa-IR" sz="2400" dirty="0">
                <a:cs typeface="B Nazanin" panose="00000400000000000000" pitchFamily="2" charset="-78"/>
              </a:rPr>
              <a:t>مستقیم و تکمیل فرم </a:t>
            </a:r>
            <a:r>
              <a:rPr lang="fa-IR" sz="2400" dirty="0" smtClean="0">
                <a:cs typeface="B Nazanin" panose="00000400000000000000" pitchFamily="2" charset="-78"/>
              </a:rPr>
              <a:t>: </a:t>
            </a:r>
            <a:r>
              <a:rPr lang="fa-IR" sz="2400" dirty="0">
                <a:cs typeface="B Nazanin" panose="00000400000000000000" pitchFamily="2" charset="-78"/>
              </a:rPr>
              <a:t>15 دقیقه</a:t>
            </a:r>
          </a:p>
          <a:p>
            <a:pPr marL="571500" indent="-457200" algn="r" rtl="1">
              <a:lnSpc>
                <a:spcPct val="15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ارائه </a:t>
            </a:r>
            <a:r>
              <a:rPr lang="fa-IR" sz="2400" dirty="0">
                <a:cs typeface="B Nazanin" panose="00000400000000000000" pitchFamily="2" charset="-78"/>
              </a:rPr>
              <a:t>بازخورد عینی و </a:t>
            </a:r>
            <a:r>
              <a:rPr lang="fa-IR" sz="2400" dirty="0" smtClean="0">
                <a:cs typeface="B Nazanin" panose="00000400000000000000" pitchFamily="2" charset="-78"/>
              </a:rPr>
              <a:t>ساختارمند: 10-5 </a:t>
            </a:r>
            <a:r>
              <a:rPr lang="fa-IR" sz="2400" dirty="0">
                <a:cs typeface="B Nazanin" panose="00000400000000000000" pitchFamily="2" charset="-78"/>
              </a:rPr>
              <a:t>دقیقه</a:t>
            </a:r>
          </a:p>
          <a:p>
            <a:pPr algn="r" rtl="1"/>
            <a:endParaRPr lang="fa-IR" dirty="0"/>
          </a:p>
          <a:p>
            <a:pPr algn="r" rtl="1"/>
            <a:endParaRPr lang="fa-IR" dirty="0"/>
          </a:p>
          <a:p>
            <a:pPr algn="r" rtl="1"/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0605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491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1B32-4BD8-4676-ABB4-326E1E1EDF26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a-IR" sz="3200" dirty="0" smtClean="0"/>
              <a:t>مزایا </a:t>
            </a:r>
            <a:r>
              <a:rPr lang="fa-IR" sz="3200" dirty="0"/>
              <a:t>و محدودیت </a:t>
            </a:r>
            <a:r>
              <a:rPr lang="fa-IR" sz="3200" dirty="0" smtClean="0"/>
              <a:t>ها</a:t>
            </a:r>
            <a:r>
              <a:rPr lang="en-US" sz="3200" dirty="0" smtClean="0"/>
              <a:t> / DOPS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824536"/>
          </a:xfrm>
        </p:spPr>
        <p:txBody>
          <a:bodyPr>
            <a:normAutofit fontScale="92500" lnSpcReduction="20000"/>
          </a:bodyPr>
          <a:lstStyle/>
          <a:p>
            <a:pPr algn="r" rtl="1">
              <a:buNone/>
            </a:pPr>
            <a:r>
              <a:rPr lang="fa-I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مزایا</a:t>
            </a: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ارزیابی در شرایط واقعی</a:t>
            </a: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بازخورد بر اساس رفتارهای واقعی و عینی</a:t>
            </a: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ردیابی میزان پیشرفت فراگیر با توجه به فرم و چک لیست</a:t>
            </a:r>
          </a:p>
          <a:p>
            <a:pPr algn="r" rtl="1">
              <a:buNone/>
            </a:pPr>
            <a:r>
              <a:rPr lang="fa-I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محدودیت ها</a:t>
            </a:r>
          </a:p>
          <a:p>
            <a:pPr marL="624078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مستلزم انتخاب لیستی از پروسیجرهای مهم و مناسب</a:t>
            </a:r>
          </a:p>
          <a:p>
            <a:pPr marL="624078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دشواری انتخاب بیمار مناسب </a:t>
            </a:r>
          </a:p>
          <a:p>
            <a:pPr marL="624078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اضطراب ناشی از مشاهده برای فراگیر</a:t>
            </a:r>
          </a:p>
          <a:p>
            <a:pPr marL="624078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وقت گیر</a:t>
            </a:r>
          </a:p>
          <a:p>
            <a:pPr marL="624078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دشواری ارائه بازخورد موثر</a:t>
            </a:r>
          </a:p>
          <a:p>
            <a:pPr marL="624078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نمره دهی دشوار مخصوصا در ارزیابی های تراکمی</a:t>
            </a:r>
          </a:p>
          <a:p>
            <a:pPr algn="r" rtl="1">
              <a:buNone/>
            </a:pPr>
            <a:endParaRPr lang="en-US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8935" y="5977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020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 eaLnBrk="1" hangingPunct="1">
              <a:buNone/>
            </a:pPr>
            <a:endParaRPr lang="en-US" sz="2800" dirty="0" smtClean="0"/>
          </a:p>
          <a:p>
            <a:pPr algn="l" rtl="0" eaLnBrk="1" hangingPunct="1">
              <a:buNone/>
            </a:pPr>
            <a:endParaRPr lang="en-US" sz="280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cap="none" dirty="0">
                <a:solidFill>
                  <a:srgbClr val="990000"/>
                </a:solidFill>
                <a:latin typeface="Century Gothic"/>
                <a:ea typeface="+mn-ea"/>
                <a:cs typeface="+mn-cs"/>
              </a:rPr>
              <a:t>Mini-CEX</a:t>
            </a:r>
            <a:r>
              <a:rPr lang="en-US" b="1" dirty="0" smtClean="0">
                <a:solidFill>
                  <a:srgbClr val="990000"/>
                </a:solidFill>
              </a:rPr>
              <a:t/>
            </a:r>
            <a:br>
              <a:rPr lang="en-US" b="1" dirty="0" smtClean="0">
                <a:solidFill>
                  <a:srgbClr val="990000"/>
                </a:solidFill>
              </a:rPr>
            </a:br>
            <a:endParaRPr lang="en-US" b="1" dirty="0">
              <a:solidFill>
                <a:srgbClr val="99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0160" y="3856067"/>
            <a:ext cx="7412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990000"/>
                </a:solidFill>
              </a:rPr>
              <a:t>mini-clinical </a:t>
            </a:r>
            <a:r>
              <a:rPr lang="en-US" sz="3600" b="1" dirty="0">
                <a:solidFill>
                  <a:srgbClr val="990000"/>
                </a:solidFill>
              </a:rPr>
              <a:t>evaluation exercise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85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26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7640</TotalTime>
  <Words>834</Words>
  <Application>Microsoft Office PowerPoint</Application>
  <PresentationFormat>On-screen Show (4:3)</PresentationFormat>
  <Paragraphs>151</Paragraphs>
  <Slides>21</Slides>
  <Notes>3</Notes>
  <HiddenSlides>0</HiddenSlides>
  <MMClips>21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B Nazanin</vt:lpstr>
      <vt:lpstr>B Titr</vt:lpstr>
      <vt:lpstr>Book Antiqua</vt:lpstr>
      <vt:lpstr>Calibri</vt:lpstr>
      <vt:lpstr>Century Gothic</vt:lpstr>
      <vt:lpstr>Impact</vt:lpstr>
      <vt:lpstr>IranNastaliq</vt:lpstr>
      <vt:lpstr>Tahoma</vt:lpstr>
      <vt:lpstr>Times New Roman</vt:lpstr>
      <vt:lpstr>Wingdings</vt:lpstr>
      <vt:lpstr>Apothecary</vt:lpstr>
      <vt:lpstr>نکات مهم در ارزیابی کلی</vt:lpstr>
      <vt:lpstr>ارزیابی 360 درجه (MSF)</vt:lpstr>
      <vt:lpstr>ارزیابی 360 درجه (MSF)</vt:lpstr>
      <vt:lpstr>/MSF مزایا و محدودیت ها</vt:lpstr>
      <vt:lpstr>DOPS </vt:lpstr>
      <vt:lpstr>DOPS</vt:lpstr>
      <vt:lpstr>DOPSویژگی های </vt:lpstr>
      <vt:lpstr>مزایا و محدودیت ها / DOPS</vt:lpstr>
      <vt:lpstr>Mini-CEX </vt:lpstr>
      <vt:lpstr>Mini-CEXویژگی های </vt:lpstr>
      <vt:lpstr>مزایا و محدودیت ها / Mini-CEX</vt:lpstr>
      <vt:lpstr>CBD</vt:lpstr>
      <vt:lpstr>CBD</vt:lpstr>
      <vt:lpstr>نحوه اجرا</vt:lpstr>
      <vt:lpstr>مزایا و محدودیت ها / CBD</vt:lpstr>
      <vt:lpstr>سوال؟</vt:lpstr>
      <vt:lpstr>از کدامیک از روش های سنجش عملکرد استفاده کنیم؟</vt:lpstr>
      <vt:lpstr> ماتریس هاردن: اعتبار سنجش عملکرد </vt:lpstr>
      <vt:lpstr>جمع بندی</vt:lpstr>
      <vt:lpstr>نتیجه گیری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dargahi</dc:creator>
  <cp:lastModifiedBy>app7</cp:lastModifiedBy>
  <cp:revision>633</cp:revision>
  <dcterms:created xsi:type="dcterms:W3CDTF">2006-08-16T00:00:00Z</dcterms:created>
  <dcterms:modified xsi:type="dcterms:W3CDTF">2025-02-20T04:38:23Z</dcterms:modified>
</cp:coreProperties>
</file>